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4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3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3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8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0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0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9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0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1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0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1196B1-5B11-48A1-B326-2E0A57F0028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A0EFCE-1693-4463-894C-F07B751B3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4EDB-689D-4AFF-BDD7-90038110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542"/>
            <a:ext cx="12192000" cy="105363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A Perspective From a First-Year Official</a:t>
            </a:r>
            <a:endParaRPr lang="en-US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179CC-484F-4116-BA6D-5FFC6AB94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1968"/>
            <a:ext cx="9144000" cy="218916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Stuart Hindman</a:t>
            </a:r>
          </a:p>
          <a:p>
            <a:pPr algn="ctr"/>
            <a:r>
              <a:rPr lang="en-US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Referee, Centennial Conference</a:t>
            </a:r>
          </a:p>
          <a:p>
            <a:pPr algn="ctr"/>
            <a:r>
              <a:rPr lang="en-US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August 2, 2019</a:t>
            </a:r>
          </a:p>
        </p:txBody>
      </p:sp>
      <p:pic>
        <p:nvPicPr>
          <p:cNvPr id="1026" name="Picture 2" descr="Image result for centennial conference">
            <a:extLst>
              <a:ext uri="{FF2B5EF4-FFF2-40B4-BE49-F238E27FC236}">
                <a16:creationId xmlns:a16="http://schemas.microsoft.com/office/drawing/2014/main" id="{9B116265-686B-4617-8006-F9CC4061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95" y="2375647"/>
            <a:ext cx="1823009" cy="18230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313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72EB-D728-489B-B0B3-FBF80CF6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9769"/>
            <a:ext cx="10018713" cy="714632"/>
          </a:xfrm>
        </p:spPr>
        <p:txBody>
          <a:bodyPr/>
          <a:lstStyle/>
          <a:p>
            <a:r>
              <a:rPr lang="en-US" dirty="0"/>
              <a:t>Establishing Expectations and 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44F8-1DEC-4613-AB38-F843D151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53297"/>
            <a:ext cx="10018713" cy="5593492"/>
          </a:xfrm>
        </p:spPr>
        <p:txBody>
          <a:bodyPr>
            <a:normAutofit/>
          </a:bodyPr>
          <a:lstStyle/>
          <a:p>
            <a:r>
              <a:rPr lang="en-US" sz="2200" dirty="0"/>
              <a:t>Every official should establish objective and quantifiable expectations and goals for the season, i.e., performance standards</a:t>
            </a:r>
          </a:p>
          <a:p>
            <a:r>
              <a:rPr lang="en-US" sz="2200" dirty="0"/>
              <a:t>Use these performance standards to honestly evaluate yourself during and after the season</a:t>
            </a:r>
          </a:p>
          <a:p>
            <a:r>
              <a:rPr lang="en-US" sz="2200" dirty="0"/>
              <a:t>Goals can take many forms, for example: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To achieve a specific objective (work a playoff game)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To meet an establish performance benchmark (no incorrect DPI/OPI calls)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To master a specific rules topic (10 second runoffs)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To establish or solidify a mechanic (pre-snap routine)</a:t>
            </a:r>
          </a:p>
          <a:p>
            <a:r>
              <a:rPr lang="en-US" sz="2200" dirty="0"/>
              <a:t>Setting goals and expectations help avoid complacency, is an effective tool for measuring success, and ensures continued growth and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9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5E94D5-3BFB-475A-86FE-D656149A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6395"/>
          </a:xfrm>
        </p:spPr>
        <p:txBody>
          <a:bodyPr/>
          <a:lstStyle/>
          <a:p>
            <a:r>
              <a:rPr lang="en-US" dirty="0"/>
              <a:t>My Personal Goals and Expectations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E8298-84F9-4E82-8C01-1A128B1E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92195"/>
            <a:ext cx="10018713" cy="43990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Specific objective: Properly handle all pre and post game administrative tasks</a:t>
            </a:r>
          </a:p>
          <a:p>
            <a:r>
              <a:rPr lang="en-US" dirty="0"/>
              <a:t>Specific objective: Make a positive first impression with every head coach I meet</a:t>
            </a:r>
          </a:p>
          <a:p>
            <a:r>
              <a:rPr lang="en-US" dirty="0"/>
              <a:t>Performance benchmark: No incorrect RPS/RRK calls</a:t>
            </a:r>
          </a:p>
          <a:p>
            <a:r>
              <a:rPr lang="en-US" dirty="0"/>
              <a:t>Mechanic mastery: Ensure all penalty enforcements are done efficiently and correctly</a:t>
            </a:r>
          </a:p>
          <a:p>
            <a:endParaRPr lang="en-US" dirty="0"/>
          </a:p>
          <a:p>
            <a:r>
              <a:rPr lang="en-US" dirty="0"/>
              <a:t>To help achieve these goals, I created a list of personal performance standards and other documents to keep me on track.</a:t>
            </a:r>
          </a:p>
        </p:txBody>
      </p:sp>
    </p:spTree>
    <p:extLst>
      <p:ext uri="{BB962C8B-B14F-4D97-AF65-F5344CB8AC3E}">
        <p14:creationId xmlns:p14="http://schemas.microsoft.com/office/powerpoint/2010/main" val="361277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BC6C25D-017A-4193-85F2-9AD6A5DA8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00166"/>
              </p:ext>
            </p:extLst>
          </p:nvPr>
        </p:nvGraphicFramePr>
        <p:xfrm>
          <a:off x="179295" y="98608"/>
          <a:ext cx="5190564" cy="671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3" imgW="4663356" imgH="6034932" progId="Acrobat.Document.DC">
                  <p:embed/>
                </p:oleObj>
              </mc:Choice>
              <mc:Fallback>
                <p:oleObj name="Acrobat Document" r:id="rId3" imgW="4663356" imgH="60349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295" y="98608"/>
                        <a:ext cx="5190564" cy="6716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1F37987-B74D-40A9-BB78-52BED5C0B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48222"/>
              </p:ext>
            </p:extLst>
          </p:nvPr>
        </p:nvGraphicFramePr>
        <p:xfrm>
          <a:off x="6940558" y="98609"/>
          <a:ext cx="5188689" cy="671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Acrobat Document" r:id="rId5" imgW="4663356" imgH="6034932" progId="Acrobat.Document.DC">
                  <p:embed/>
                </p:oleObj>
              </mc:Choice>
              <mc:Fallback>
                <p:oleObj name="Acrobat Document" r:id="rId5" imgW="4663356" imgH="60349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0558" y="98609"/>
                        <a:ext cx="5188689" cy="671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DA2E65-24BF-4A31-9088-6AF0029A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8041"/>
              </p:ext>
            </p:extLst>
          </p:nvPr>
        </p:nvGraphicFramePr>
        <p:xfrm>
          <a:off x="3533046" y="0"/>
          <a:ext cx="5264965" cy="681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3" imgW="4663356" imgH="6034932" progId="Acrobat.Document.DC">
                  <p:embed/>
                </p:oleObj>
              </mc:Choice>
              <mc:Fallback>
                <p:oleObj name="Acrobat Document" r:id="rId3" imgW="4663356" imgH="60349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3046" y="0"/>
                        <a:ext cx="5264965" cy="6813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07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361D-141F-45F4-85A5-E372ACF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5" y="663387"/>
            <a:ext cx="11483788" cy="1918447"/>
          </a:xfrm>
          <a:solidFill>
            <a:schemeClr val="tx1">
              <a:alpha val="5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1100" dirty="0">
                <a:solidFill>
                  <a:schemeClr val="bg1"/>
                </a:solidFill>
              </a:rPr>
              <a:t>All this preparation is designed to achieve my ultimate goal: </a:t>
            </a:r>
          </a:p>
          <a:p>
            <a:pPr marL="0" indent="0">
              <a:buNone/>
            </a:pPr>
            <a:br>
              <a:rPr lang="en-US" sz="11100" dirty="0">
                <a:solidFill>
                  <a:schemeClr val="bg1"/>
                </a:solidFill>
              </a:rPr>
            </a:br>
            <a:r>
              <a:rPr lang="en-US" sz="11100" dirty="0">
                <a:solidFill>
                  <a:schemeClr val="bg1"/>
                </a:solidFill>
              </a:rPr>
              <a:t>A successful first season in the Centennial Conference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68A97-8881-44D0-AA64-52DA86D9A6A9}"/>
              </a:ext>
            </a:extLst>
          </p:cNvPr>
          <p:cNvSpPr txBox="1"/>
          <p:nvPr/>
        </p:nvSpPr>
        <p:spPr>
          <a:xfrm>
            <a:off x="3550023" y="3594846"/>
            <a:ext cx="5056094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Questions?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Thank You!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74718-595D-4C97-923E-E1867F0D92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26" y="4355611"/>
            <a:ext cx="2660487" cy="178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ncaa">
            <a:extLst>
              <a:ext uri="{FF2B5EF4-FFF2-40B4-BE49-F238E27FC236}">
                <a16:creationId xmlns:a16="http://schemas.microsoft.com/office/drawing/2014/main" id="{F3A545A8-CE88-447B-8A61-F9229F5C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6" y="4355611"/>
            <a:ext cx="1825753" cy="17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BB5A-C2CD-4D7C-AC25-646D77F4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64459"/>
            <a:ext cx="10018713" cy="1089211"/>
          </a:xfrm>
        </p:spPr>
        <p:txBody>
          <a:bodyPr>
            <a:normAutofit/>
          </a:bodyPr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127F-EC17-4390-871E-1BBBE1E3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82588"/>
            <a:ext cx="10018713" cy="411479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dirty="0"/>
              <a:t>Personal background</a:t>
            </a:r>
          </a:p>
          <a:p>
            <a:pPr fontAlgn="base"/>
            <a:r>
              <a:rPr lang="en-US" sz="3600" dirty="0"/>
              <a:t>My officiating experience and path to the Centennial</a:t>
            </a:r>
          </a:p>
          <a:p>
            <a:pPr fontAlgn="base"/>
            <a:r>
              <a:rPr lang="en-US" sz="3600" dirty="0"/>
              <a:t>Being a first-year official</a:t>
            </a:r>
          </a:p>
          <a:p>
            <a:pPr fontAlgn="base"/>
            <a:r>
              <a:rPr lang="en-US" sz="3600" dirty="0"/>
              <a:t>A first-year official’s preparation </a:t>
            </a:r>
          </a:p>
          <a:p>
            <a:pPr fontAlgn="base"/>
            <a:r>
              <a:rPr lang="en-US" sz="3600" dirty="0"/>
              <a:t>Establishing goals and setting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3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39D2-15B8-492B-80C7-1A872508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4188"/>
            <a:ext cx="10018713" cy="868275"/>
          </a:xfrm>
        </p:spPr>
        <p:txBody>
          <a:bodyPr/>
          <a:lstStyle/>
          <a:p>
            <a:r>
              <a:rPr lang="en-US" dirty="0"/>
              <a:t>Personal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0129-2F96-43C9-8188-50271E43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73513"/>
            <a:ext cx="10018713" cy="3124201"/>
          </a:xfrm>
        </p:spPr>
        <p:txBody>
          <a:bodyPr/>
          <a:lstStyle/>
          <a:p>
            <a:r>
              <a:rPr lang="en-US" dirty="0"/>
              <a:t>Born in Massachusetts and grew up in Northern Virginia</a:t>
            </a:r>
          </a:p>
          <a:p>
            <a:r>
              <a:rPr lang="en-US" dirty="0"/>
              <a:t>Undergrad: University of Central Florida, Orlando, FL</a:t>
            </a:r>
          </a:p>
          <a:p>
            <a:r>
              <a:rPr lang="en-US" dirty="0"/>
              <a:t>Law School: University of Maryland School of Law, Baltimore, MD</a:t>
            </a:r>
          </a:p>
          <a:p>
            <a:r>
              <a:rPr lang="en-US" dirty="0"/>
              <a:t>Hometown: Columbia, Maryland</a:t>
            </a:r>
          </a:p>
          <a:p>
            <a:r>
              <a:rPr lang="en-US" dirty="0"/>
              <a:t>Current occupation: Senior Trial Attorney with U.S. Department of Transportation</a:t>
            </a:r>
          </a:p>
          <a:p>
            <a:endParaRPr lang="en-US" dirty="0"/>
          </a:p>
        </p:txBody>
      </p:sp>
      <p:pic>
        <p:nvPicPr>
          <p:cNvPr id="2050" name="Picture 2" descr="Image result for UCF Knight">
            <a:extLst>
              <a:ext uri="{FF2B5EF4-FFF2-40B4-BE49-F238E27FC236}">
                <a16:creationId xmlns:a16="http://schemas.microsoft.com/office/drawing/2014/main" id="{1DEB14D6-C446-43F6-BF0D-95B8EE73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1" y="4184662"/>
            <a:ext cx="1783642" cy="14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iversity of maryland school of law logo">
            <a:extLst>
              <a:ext uri="{FF2B5EF4-FFF2-40B4-BE49-F238E27FC236}">
                <a16:creationId xmlns:a16="http://schemas.microsoft.com/office/drawing/2014/main" id="{3B5D92CC-61EC-4FDD-AA30-CE650363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83" y="4359418"/>
            <a:ext cx="4132729" cy="10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S DOT">
            <a:extLst>
              <a:ext uri="{FF2B5EF4-FFF2-40B4-BE49-F238E27FC236}">
                <a16:creationId xmlns:a16="http://schemas.microsoft.com/office/drawing/2014/main" id="{E0F84552-7E06-4B46-9DED-13318503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77" y="4019377"/>
            <a:ext cx="1764927" cy="17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6BEA450-05A4-4F79-B874-323CC6805477}"/>
              </a:ext>
            </a:extLst>
          </p:cNvPr>
          <p:cNvSpPr/>
          <p:nvPr/>
        </p:nvSpPr>
        <p:spPr>
          <a:xfrm>
            <a:off x="2506902" y="4700285"/>
            <a:ext cx="1138517" cy="45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3DFE6E-CA9C-4C6B-B837-42D3E24EC161}"/>
              </a:ext>
            </a:extLst>
          </p:cNvPr>
          <p:cNvSpPr/>
          <p:nvPr/>
        </p:nvSpPr>
        <p:spPr>
          <a:xfrm>
            <a:off x="8159941" y="4674318"/>
            <a:ext cx="1138517" cy="45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https://lh3.googleusercontent.com/J_WB-tSUQ_S7rpn2-9NV5lLiKIAqdvpU9pUSPdaJXFtKeqXnCKJtW91Ms3IoYg92NauWZBLbB8e2W7jt_5Dm59TtNr0pRwhbzOuqlZD7ocYRxikSBZlEcrqPcvOuguKl8HNEyqFyibcO4D1_69bcPQbMUxsLcwVJV1a6ghVfEhJyHay7qyq3auZkW2bORJpTiTnsHh8yyrFc5bK5p_Pt-etGXoR-jayfKdcCrhJy-Sp9v9wVrOvIkrBJXwYOL8mFEqYNAkhfdpj3hwZniBqgCtWBN3--p1HFWeCKsCbhcRSiKNcjQUt4hAnaE4XGP0KtsEFaJ-_kUzSDeWiQM0d7wUwmDMglwDnA_eNeMsBQS-RvF4Vb6p_OM9_lIoHQe92qwZrrkUPPTGq1h2E9lknnBn5BMTHGkJ6oKcSQ0ALaGk1NunKVGPGl90GZFuNcEqw1bIJsg3II0YL6otEzTfB-2HP5Zue5CixmHVXKcQivoYlQ-3voicVqzv54qEXB2D6LL8274HoNaPP1qxKjZOaLw_vuQiR5LvG5GLJg7DlPxS0czfZq5fRuNCL7etgO3RIDPB6Qpyht1CyNMI26Ds5Ad4z1odXaowsppqRGuiUMtAqdSXuseEoujhaoOWMeGGdertbEOuqP4f0okoiraQEWKXjRVJ38XsZK=w1485-h990-no">
            <a:extLst>
              <a:ext uri="{FF2B5EF4-FFF2-40B4-BE49-F238E27FC236}">
                <a16:creationId xmlns:a16="http://schemas.microsoft.com/office/drawing/2014/main" id="{585E18B3-75E4-4EA9-B055-8639C500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45" y="274188"/>
            <a:ext cx="2796989" cy="18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5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D95-C00C-465C-B38A-C99375B7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75447"/>
          </a:xfrm>
        </p:spPr>
        <p:txBody>
          <a:bodyPr/>
          <a:lstStyle/>
          <a:p>
            <a:r>
              <a:rPr lang="en-US" dirty="0"/>
              <a:t>My Officiating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C58A-56D7-49BC-9D78-F585DB42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61247"/>
            <a:ext cx="10018713" cy="3397624"/>
          </a:xfrm>
        </p:spPr>
        <p:txBody>
          <a:bodyPr>
            <a:normAutofit/>
          </a:bodyPr>
          <a:lstStyle/>
          <a:p>
            <a:r>
              <a:rPr lang="en-US" dirty="0"/>
              <a:t>I have been officiating in some capacity since I was 13 years old (20 years)</a:t>
            </a:r>
          </a:p>
          <a:p>
            <a:pPr lvl="1"/>
            <a:r>
              <a:rPr lang="en-US" dirty="0"/>
              <a:t>Ice hockey referee (13-14)</a:t>
            </a:r>
          </a:p>
          <a:p>
            <a:pPr lvl="1"/>
            <a:r>
              <a:rPr lang="en-US" dirty="0"/>
              <a:t>Baseball umpire (14-18)</a:t>
            </a:r>
          </a:p>
          <a:p>
            <a:pPr lvl="1"/>
            <a:r>
              <a:rPr lang="en-US" dirty="0"/>
              <a:t>College intramural sports (18-22)</a:t>
            </a:r>
          </a:p>
          <a:p>
            <a:pPr lvl="1"/>
            <a:r>
              <a:rPr lang="en-US" dirty="0"/>
              <a:t>Law school intramurals and adult recreation leagues (22-25)</a:t>
            </a:r>
          </a:p>
          <a:p>
            <a:r>
              <a:rPr lang="en-US" dirty="0"/>
              <a:t>Football officiating began in 2012 with high school football</a:t>
            </a:r>
          </a:p>
          <a:p>
            <a:r>
              <a:rPr lang="en-US" dirty="0"/>
              <a:t>College Officiating began in 2014 – Southern Chapter of EAIFO</a:t>
            </a:r>
          </a:p>
        </p:txBody>
      </p:sp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id="{B7046C97-8090-42BA-892E-E9E75B8A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29" y="5136409"/>
            <a:ext cx="2178423" cy="13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wdfoa football">
            <a:extLst>
              <a:ext uri="{FF2B5EF4-FFF2-40B4-BE49-F238E27FC236}">
                <a16:creationId xmlns:a16="http://schemas.microsoft.com/office/drawing/2014/main" id="{6DCEF8CD-DB2A-41DE-9B01-900EAC55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5" y="5076012"/>
            <a:ext cx="1493652" cy="14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EAIFO">
            <a:extLst>
              <a:ext uri="{FF2B5EF4-FFF2-40B4-BE49-F238E27FC236}">
                <a16:creationId xmlns:a16="http://schemas.microsoft.com/office/drawing/2014/main" id="{AD5D7789-10DB-4956-9012-BE965A36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42" y="4866480"/>
            <a:ext cx="1574804" cy="19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9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20F3-A1D2-4671-B47E-B327F2E9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37565"/>
            <a:ext cx="10018713" cy="703729"/>
          </a:xfrm>
        </p:spPr>
        <p:txBody>
          <a:bodyPr/>
          <a:lstStyle/>
          <a:p>
            <a:r>
              <a:rPr lang="en-US" dirty="0"/>
              <a:t>My Path to the Centennial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A89E-F699-4F02-85E3-3F8CDEA2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02659"/>
            <a:ext cx="10018713" cy="5520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Officiating college football since 2014 and worked for a few different assignors, but never found a true “home”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Worked every opportunity I could, including scrimmages, practices, JV games, etc.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Attended numerous clinics to gain knowledge and hone skills</a:t>
            </a:r>
          </a:p>
          <a:p>
            <a:r>
              <a:rPr lang="en-US" dirty="0"/>
              <a:t>Path into college football required a lifestyle change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Weight when I started HS in 2012: 271 lbs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Weight today: 179 lbs</a:t>
            </a:r>
          </a:p>
          <a:p>
            <a:r>
              <a:rPr lang="en-US" dirty="0"/>
              <a:t>Why the Centennial? I’ve met and worked games with numerous officials who are current or former staff members, heard nothing but praise</a:t>
            </a:r>
          </a:p>
          <a:p>
            <a:r>
              <a:rPr lang="en-US" dirty="0"/>
              <a:t>Early January 2019, had lunch with a mentor who suggested I apply</a:t>
            </a:r>
          </a:p>
          <a:p>
            <a:r>
              <a:rPr lang="en-US" dirty="0"/>
              <a:t>Application submitted, met with mentors, talked with current staff members</a:t>
            </a:r>
          </a:p>
          <a:p>
            <a:r>
              <a:rPr lang="en-US" dirty="0"/>
              <a:t>Attended two tryouts at ESU</a:t>
            </a:r>
          </a:p>
          <a:p>
            <a:r>
              <a:rPr lang="en-US" dirty="0"/>
              <a:t>April 19, 2019 – received a call from Jim offering me a position on staff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Immediately completed all administrative tasks as quickly as possible</a:t>
            </a:r>
          </a:p>
        </p:txBody>
      </p:sp>
    </p:spTree>
    <p:extLst>
      <p:ext uri="{BB962C8B-B14F-4D97-AF65-F5344CB8AC3E}">
        <p14:creationId xmlns:p14="http://schemas.microsoft.com/office/powerpoint/2010/main" val="400229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87D1-F069-4B97-A0B7-0EE044CC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25825"/>
            <a:ext cx="10018713" cy="838200"/>
          </a:xfrm>
        </p:spPr>
        <p:txBody>
          <a:bodyPr/>
          <a:lstStyle/>
          <a:p>
            <a:r>
              <a:rPr lang="en-US" dirty="0"/>
              <a:t>Being a First-Year Official in a New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9659-B1DA-4C4D-A85F-7085E55D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16425"/>
            <a:ext cx="10018713" cy="544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Being a first-year official is nerve-wracking; it is natural to be nervous or anxious</a:t>
            </a:r>
          </a:p>
          <a:p>
            <a:r>
              <a:rPr lang="en-US" dirty="0"/>
              <a:t>Biggest concerns for first-year college officials?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rulebook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mechanics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philosophies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level of play and coaching</a:t>
            </a:r>
          </a:p>
          <a:p>
            <a:r>
              <a:rPr lang="en-US" dirty="0"/>
              <a:t>Biggest concerns for first-year Centennial officials?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supervisor with new or different expectations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coaches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schools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New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DA19-2CEE-4CD4-8657-2DF7F83F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Preparation for New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7D8C-B12C-4621-86D5-D4F0C49E0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82" y="1066799"/>
            <a:ext cx="10515600" cy="54236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best ways to manage the concerns of first-year officials?</a:t>
            </a:r>
          </a:p>
          <a:p>
            <a:r>
              <a:rPr lang="en-US" dirty="0"/>
              <a:t>Preseason preparation is vital to success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Getting hired was the easy part, keeping our jobs is difficult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Game week is too late to start preparing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Control what you can control</a:t>
            </a:r>
          </a:p>
          <a:p>
            <a:r>
              <a:rPr lang="en-US" dirty="0"/>
              <a:t>First-year college officials: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Find a mentor or two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Delve into rules study (quizzes, discussions, tests)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Mechanics review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Film study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Accept that you won’t know everything right away</a:t>
            </a:r>
          </a:p>
          <a:p>
            <a:r>
              <a:rPr lang="en-US" dirty="0"/>
              <a:t>First-year Centennial officials: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Listen and absorb new expectations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Meet new staff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Learn about conference teams and coaches; what are the tendencies?</a:t>
            </a:r>
          </a:p>
        </p:txBody>
      </p:sp>
    </p:spTree>
    <p:extLst>
      <p:ext uri="{BB962C8B-B14F-4D97-AF65-F5344CB8AC3E}">
        <p14:creationId xmlns:p14="http://schemas.microsoft.com/office/powerpoint/2010/main" val="14326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B325-097A-4370-B963-337B9176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34" y="166744"/>
            <a:ext cx="1052766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have I prepared for this season since being hired?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C392-91E4-4604-90CB-2A86DFE7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111623"/>
            <a:ext cx="10018713" cy="5209390"/>
          </a:xfrm>
        </p:spPr>
        <p:txBody>
          <a:bodyPr>
            <a:noAutofit/>
          </a:bodyPr>
          <a:lstStyle/>
          <a:p>
            <a:r>
              <a:rPr lang="en-US" sz="2800" dirty="0"/>
              <a:t>Attended two clinics (El Paso and CFO NRC)</a:t>
            </a:r>
          </a:p>
          <a:p>
            <a:r>
              <a:rPr lang="en-US" sz="2800" dirty="0"/>
              <a:t>Participated in every CCFO Regional Meeting (lots of time in the car with fellow staff members!)</a:t>
            </a:r>
          </a:p>
          <a:p>
            <a:r>
              <a:rPr lang="en-US" sz="2800" dirty="0"/>
              <a:t>Watched each CCFO training tape from 2018 to learn and absorb Jim’s expectations</a:t>
            </a:r>
          </a:p>
          <a:p>
            <a:r>
              <a:rPr lang="en-US" sz="2800" dirty="0"/>
              <a:t>Watched all CFO Preseason National Training Videos</a:t>
            </a:r>
          </a:p>
          <a:p>
            <a:r>
              <a:rPr lang="en-US" sz="2800" dirty="0"/>
              <a:t>Watched selected full games from 2018 on Hudl</a:t>
            </a:r>
          </a:p>
          <a:p>
            <a:r>
              <a:rPr lang="en-US" sz="2800" dirty="0"/>
              <a:t>Researched Centennial Conference teams/coaches/histories to better understand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256944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B325-097A-4370-B963-337B9176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34" y="166744"/>
            <a:ext cx="1052766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My Preseason Prep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C392-91E4-4604-90CB-2A86DFE7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273884"/>
            <a:ext cx="7356522" cy="4563036"/>
          </a:xfrm>
        </p:spPr>
        <p:txBody>
          <a:bodyPr>
            <a:noAutofit/>
          </a:bodyPr>
          <a:lstStyle/>
          <a:p>
            <a:r>
              <a:rPr lang="en-US" sz="2800" dirty="0"/>
              <a:t>Participated in CCFO referee conference calls</a:t>
            </a:r>
          </a:p>
          <a:p>
            <a:r>
              <a:rPr lang="en-US" sz="2800" dirty="0"/>
              <a:t>Met with mentors to seek advice and discuss strategies for success</a:t>
            </a:r>
          </a:p>
          <a:p>
            <a:r>
              <a:rPr lang="en-US" sz="2800" dirty="0"/>
              <a:t>Attended six DMV study group meetings</a:t>
            </a:r>
          </a:p>
          <a:p>
            <a:r>
              <a:rPr lang="en-US" sz="2800" dirty="0"/>
              <a:t>Attended DMV national rules test review session after completing the test myself</a:t>
            </a:r>
          </a:p>
          <a:p>
            <a:r>
              <a:rPr lang="en-US" sz="2800" dirty="0"/>
              <a:t>Worked offseason quizzes and reviewed answers with CCFO staff, other officials, and mentors</a:t>
            </a:r>
          </a:p>
          <a:p>
            <a:r>
              <a:rPr lang="en-US" sz="2800" dirty="0"/>
              <a:t>Increased physical fitness regimen (even on my honeymoon!)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6F3C0-7AB2-42F2-AF62-C0759AC2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30" y="1102658"/>
            <a:ext cx="2916666" cy="51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832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Corbel</vt:lpstr>
      <vt:lpstr>Tahoma</vt:lpstr>
      <vt:lpstr>Wingdings</vt:lpstr>
      <vt:lpstr>Parallax</vt:lpstr>
      <vt:lpstr>Acrobat Document</vt:lpstr>
      <vt:lpstr>A Perspective From a First-Year Official</vt:lpstr>
      <vt:lpstr>Presentation Overview</vt:lpstr>
      <vt:lpstr>Personal Background</vt:lpstr>
      <vt:lpstr>My Officiating History</vt:lpstr>
      <vt:lpstr>My Path to the Centennial</vt:lpstr>
      <vt:lpstr>Being a First-Year Official in a New Conference</vt:lpstr>
      <vt:lpstr>Preparation for New Officials</vt:lpstr>
      <vt:lpstr>How have I prepared for this season since being hired?</vt:lpstr>
      <vt:lpstr>My Preseason Prep (continued)</vt:lpstr>
      <vt:lpstr>Establishing Expectations and Setting Goals</vt:lpstr>
      <vt:lpstr>My Personal Goals and Expectations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Perspective From a First-Year Official</dc:title>
  <dc:creator>Hindman, Stuart (OST)</dc:creator>
  <cp:lastModifiedBy>William Fleming</cp:lastModifiedBy>
  <cp:revision>34</cp:revision>
  <dcterms:created xsi:type="dcterms:W3CDTF">2019-07-27T22:30:19Z</dcterms:created>
  <dcterms:modified xsi:type="dcterms:W3CDTF">2019-08-06T13:53:24Z</dcterms:modified>
</cp:coreProperties>
</file>