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handoutMasterIdLst>
    <p:handoutMasterId r:id="rId15"/>
  </p:handoutMasterIdLst>
  <p:sldIdLst>
    <p:sldId id="256" r:id="rId2"/>
    <p:sldId id="257" r:id="rId3"/>
    <p:sldId id="262" r:id="rId4"/>
    <p:sldId id="271" r:id="rId5"/>
    <p:sldId id="266" r:id="rId6"/>
    <p:sldId id="263" r:id="rId7"/>
    <p:sldId id="260" r:id="rId8"/>
    <p:sldId id="276" r:id="rId9"/>
    <p:sldId id="281" r:id="rId10"/>
    <p:sldId id="279" r:id="rId11"/>
    <p:sldId id="280" r:id="rId12"/>
    <p:sldId id="282" r:id="rId13"/>
  </p:sldIdLst>
  <p:sldSz cx="12188825" cy="6858000"/>
  <p:notesSz cx="7077075" cy="9363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49" userDrawn="1">
          <p15:clr>
            <a:srgbClr val="A4A3A4"/>
          </p15:clr>
        </p15:guide>
        <p15:guide id="2" pos="2229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EC20E35-A176-4012-BC5E-935CFFF8708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4" autoAdjust="0"/>
    <p:restoredTop sz="93808" autoAdjust="0"/>
  </p:normalViewPr>
  <p:slideViewPr>
    <p:cSldViewPr>
      <p:cViewPr varScale="1">
        <p:scale>
          <a:sx n="78" d="100"/>
          <a:sy n="78" d="100"/>
        </p:scale>
        <p:origin x="43" y="67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52" d="100"/>
          <a:sy n="52" d="100"/>
        </p:scale>
        <p:origin x="2664" y="32"/>
      </p:cViewPr>
      <p:guideLst>
        <p:guide orient="horz" pos="2949"/>
        <p:guide pos="222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08705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784AA43A-3F76-4A13-9CD6-36134EB429E3}" type="datetimeFigureOut">
              <a:rPr lang="en-US"/>
              <a:t>3/10/2021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08705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A850423A-8BCE-448E-A97B-03A88B2B12C1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1395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5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5F674A4F-2B7A-4ECB-A400-260B2FFC03C1}" type="datetimeFigureOut">
              <a:rPr lang="en-US"/>
              <a:t>3/10/2021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17513" y="701675"/>
            <a:ext cx="6242050" cy="3511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36" tIns="46968" rIns="93936" bIns="46968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447461"/>
            <a:ext cx="5661660" cy="4213384"/>
          </a:xfrm>
          <a:prstGeom prst="rect">
            <a:avLst/>
          </a:prstGeom>
        </p:spPr>
        <p:txBody>
          <a:bodyPr vert="horz" lIns="93936" tIns="46968" rIns="93936" bIns="46968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5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01F2A70B-78F2-4DCF-B53B-C990D2FAFB8A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1570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Basic Line 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6864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Scrimmage Kick – Keyes- the two players on the Receiving Team in “Purple” have be outside the frame of the center (snapper) in an obvious kicking formation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1734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BALL BOY LOCATIONS – ABOUT THREE YARDS IN THE OFFENSIVE BACK FIELD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8255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BALL BOY LOCATIONS – ABOUT THREE YARDS IN THE OFFENSIVE BACK FIELD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081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2413" y="1905000"/>
            <a:ext cx="9144000" cy="2667000"/>
          </a:xfrm>
        </p:spPr>
        <p:txBody>
          <a:bodyPr>
            <a:no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256" name="line" descr="Line graphic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7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8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9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0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1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2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3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4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5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6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7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8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9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0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1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2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3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4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5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6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7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8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9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0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1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2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3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4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5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6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7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8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9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0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1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2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3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4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5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6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7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8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9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0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1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2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3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4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5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6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7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8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9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0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1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2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3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4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5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6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7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8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9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0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1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2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3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4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5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6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7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8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9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0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1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2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3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4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5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6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7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8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9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0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1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2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3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4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5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6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7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8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9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0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1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2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3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4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5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6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7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8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9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0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1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2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3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4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5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6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7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8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9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0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1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2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3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4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5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6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7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8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9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2413" y="5105400"/>
            <a:ext cx="9143999" cy="10668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7435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7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8" name="Freeform 7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1956816">
              <a:defRPr/>
            </a:lvl6pPr>
            <a:lvl7pPr marL="1956816">
              <a:defRPr/>
            </a:lvl7pPr>
            <a:lvl8pPr marL="1956816">
              <a:defRPr/>
            </a:lvl8pPr>
            <a:lvl9pPr marL="1956816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3/10/2021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679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361612" y="274639"/>
            <a:ext cx="1371600" cy="590174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7" name="line" descr="Line graphic"/>
          <p:cNvGrpSpPr/>
          <p:nvPr/>
        </p:nvGrpSpPr>
        <p:grpSpPr bwMode="invGray">
          <a:xfrm rot="5400000">
            <a:off x="6864412" y="3472598"/>
            <a:ext cx="6492240" cy="64008"/>
            <a:chOff x="1522413" y="1514475"/>
            <a:chExt cx="10569575" cy="64008"/>
          </a:xfrm>
        </p:grpSpPr>
        <p:sp>
          <p:nvSpPr>
            <p:cNvPr id="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08012" y="277813"/>
            <a:ext cx="9144001" cy="5898573"/>
          </a:xfrm>
        </p:spPr>
        <p:txBody>
          <a:bodyPr vert="eaVert"/>
          <a:lstStyle>
            <a:lvl5pPr>
              <a:defRPr/>
            </a:lvl5pPr>
            <a:lvl6pPr marL="1261872" indent="0">
              <a:buNone/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3/10/2021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179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167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548640">
              <a:defRPr/>
            </a:lvl2pPr>
            <a:lvl3pPr marL="777240">
              <a:defRPr/>
            </a:lvl3pPr>
            <a:lvl4pPr marL="1005840">
              <a:defRPr/>
            </a:lvl4pPr>
            <a:lvl5pPr marL="1234440">
              <a:defRPr/>
            </a:lvl5pPr>
            <a:lvl6pPr marL="1463040">
              <a:defRPr baseline="0"/>
            </a:lvl6pPr>
            <a:lvl7pPr marL="1691640">
              <a:defRPr baseline="0"/>
            </a:lvl7pPr>
            <a:lvl8pPr marL="1920240">
              <a:defRPr baseline="0"/>
            </a:lvl8pPr>
            <a:lvl9pPr marL="2148840"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3/10/2021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1447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3" y="1905000"/>
            <a:ext cx="9144000" cy="2667000"/>
          </a:xfrm>
        </p:spPr>
        <p:txBody>
          <a:bodyPr anchor="b">
            <a:noAutofit/>
          </a:bodyPr>
          <a:lstStyle>
            <a:lvl1pPr algn="l">
              <a:defRPr sz="44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255" name="line" descr="Line graphic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6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7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8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9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0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1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2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3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4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5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6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7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8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9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0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1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2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3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4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5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6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7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8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9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0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1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2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3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4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5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6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7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8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9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0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1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2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3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4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5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6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7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8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9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0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1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2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3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4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5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6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7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8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9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0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1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2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3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4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5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6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7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8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9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0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1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2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3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4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5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6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7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8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9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0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1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2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3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4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5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6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7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8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9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0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1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2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3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4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5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6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7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8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9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0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1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2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3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4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5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6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7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8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9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0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1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2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3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4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5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6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7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8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9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0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1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2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3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4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5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6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7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8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5102525"/>
            <a:ext cx="9143999" cy="1069675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3/10/2021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879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158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59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0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1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2413" y="1905000"/>
            <a:ext cx="4419599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6815" y="1905000"/>
            <a:ext cx="4419598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3/10/2021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329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160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1" name="Freeform 16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6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3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4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1905000"/>
            <a:ext cx="44165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413" y="2819399"/>
            <a:ext cx="4416552" cy="3352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9860" y="1905000"/>
            <a:ext cx="44165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9860" y="2819399"/>
            <a:ext cx="4416552" cy="3352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956816"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/>
            </a:lvl8pPr>
            <a:lvl9pPr marL="1956816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3/10/2021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249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156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57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8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9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0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1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3/10/2021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156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3/10/2021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596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2413" y="3429000"/>
            <a:ext cx="2743200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0022" y="1905000"/>
            <a:ext cx="5669280" cy="4038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grpSp>
        <p:nvGrpSpPr>
          <p:cNvPr id="615" name="frame" descr="Box graphic"/>
          <p:cNvGrpSpPr/>
          <p:nvPr/>
        </p:nvGrpSpPr>
        <p:grpSpPr bwMode="invGray">
          <a:xfrm>
            <a:off x="4417839" y="1630821"/>
            <a:ext cx="6291028" cy="4575885"/>
            <a:chOff x="4417839" y="1630821"/>
            <a:chExt cx="6291028" cy="4575885"/>
          </a:xfrm>
        </p:grpSpPr>
        <p:grpSp>
          <p:nvGrpSpPr>
            <p:cNvPr id="616" name="Group 615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8" name="Group 76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eform 84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9" name="Group 76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eform 77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7" name="Group 616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8" name="Group 61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eform 69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9" name="Group 61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3/10/2021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211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1745838" y="1884311"/>
            <a:ext cx="5669280" cy="4041648"/>
          </a:xfrm>
          <a:solidFill>
            <a:schemeClr val="bg1"/>
          </a:solidFill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grpSp>
        <p:nvGrpSpPr>
          <p:cNvPr id="614" name="frame" descr="Box graphic"/>
          <p:cNvGrpSpPr/>
          <p:nvPr/>
        </p:nvGrpSpPr>
        <p:grpSpPr bwMode="invGray">
          <a:xfrm flipH="1">
            <a:off x="1447500" y="1630821"/>
            <a:ext cx="6291028" cy="4575885"/>
            <a:chOff x="4417839" y="1630821"/>
            <a:chExt cx="6291028" cy="4575885"/>
          </a:xfrm>
        </p:grpSpPr>
        <p:grpSp>
          <p:nvGrpSpPr>
            <p:cNvPr id="615" name="Group 614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7" name="Group 76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3" name="Freeform 84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8" name="Group 76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69" name="Freeform 76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6" name="Group 615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7" name="Group 61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3" name="Freeform 69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8" name="Group 61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19" name="Freeform 61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eform 622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eform 623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eform 624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eform 625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eform 626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eform 627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eform 628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eform 629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eform 630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eform 631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eform 632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eform 633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eform 634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eform 635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eform 636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eform 637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eform 638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eform 639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eform 640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eform 641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eform 642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eform 643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eform 644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eform 645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eform 646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eform 647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eform 648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eform 649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eform 650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eform 651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eform 652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eform 653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eform 654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eform 655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eform 656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eform 657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eform 658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eform 659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eform 660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eform 661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eform 662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eform 663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eform 664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eform 665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eform 666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eform 667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eform 668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eform 669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eform 670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eform 671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eform 672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eform 673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eform 674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eform 675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eform 676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eform 677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eform 678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eform 679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eform 680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eform 681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eform 682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eform 683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eform 684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eform 685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eform 686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eform 687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eform 688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eform 689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eform 690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eform 691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05959" y="3411748"/>
            <a:ext cx="2743200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3/10/2021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769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4" y="1905000"/>
            <a:ext cx="91440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2" y="6400801"/>
            <a:ext cx="124385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E8FB1-0A7A-443E-AAF7-31D4FA1AA312}" type="datetimeFigureOut">
              <a:rPr lang="en-US" smtClean="0"/>
              <a:pPr/>
              <a:t>3/10/2021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BA54BD-C84D-46CE-8B72-31BFB26ABA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6364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76072" indent="-27432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04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33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18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947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76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17/06/relationships/model3d" Target="../media/model3d1.glb"/><Relationship Id="rId5" Type="http://schemas.openxmlformats.org/officeDocument/2006/relationships/hyperlink" Target="https://creativecommons.org/licenses/by-nc-nd/3.0/" TargetMode="External"/><Relationship Id="rId4" Type="http://schemas.openxmlformats.org/officeDocument/2006/relationships/hyperlink" Target="http://www.bons-plans-voyage-new-york.com/tous-les-bons-plans/bons-plans-sportifs/comprendre-match-football-americain/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17/06/relationships/model3d" Target="../media/model3d1.glb"/><Relationship Id="rId5" Type="http://schemas.openxmlformats.org/officeDocument/2006/relationships/hyperlink" Target="https://creativecommons.org/licenses/by-nc-nd/3.0/" TargetMode="External"/><Relationship Id="rId4" Type="http://schemas.openxmlformats.org/officeDocument/2006/relationships/hyperlink" Target="http://www.bons-plans-voyage-new-york.com/tous-les-bons-plans/bons-plans-sportifs/comprendre-match-football-americain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17/06/relationships/model3d" Target="../media/model3d1.glb"/><Relationship Id="rId5" Type="http://schemas.openxmlformats.org/officeDocument/2006/relationships/hyperlink" Target="https://creativecommons.org/licenses/by-nc-nd/3.0/" TargetMode="External"/><Relationship Id="rId4" Type="http://schemas.openxmlformats.org/officeDocument/2006/relationships/hyperlink" Target="http://www.bons-plans-voyage-new-york.com/tous-les-bons-plans/bons-plans-sportifs/comprendre-match-football-americain/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ons-plans-voyage-new-york.com/tous-les-bons-plans/bons-plans-sportifs/comprendre-match-football-americain/" TargetMode="Externa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17/06/relationships/model3d" Target="../media/model3d1.glb"/><Relationship Id="rId5" Type="http://schemas.openxmlformats.org/officeDocument/2006/relationships/image" Target="../media/image2.jpg"/><Relationship Id="rId4" Type="http://schemas.openxmlformats.org/officeDocument/2006/relationships/hyperlink" Target="https://creativecommons.org/licenses/by-nc-nd/3.0/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981199"/>
            <a:ext cx="7772400" cy="2286001"/>
          </a:xfrm>
        </p:spPr>
        <p:txBody>
          <a:bodyPr/>
          <a:lstStyle/>
          <a:p>
            <a:pPr algn="ctr"/>
            <a:r>
              <a:rPr lang="en-US" dirty="0"/>
              <a:t>New Umpire Mechanics                 For 2021  </a:t>
            </a:r>
            <a:br>
              <a:rPr lang="en-US" dirty="0"/>
            </a:br>
            <a:r>
              <a:rPr lang="en-US" dirty="0"/>
              <a:t>  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New Position – Same Job !</a:t>
            </a:r>
          </a:p>
        </p:txBody>
      </p:sp>
    </p:spTree>
    <p:extLst>
      <p:ext uri="{BB962C8B-B14F-4D97-AF65-F5344CB8AC3E}">
        <p14:creationId xmlns:p14="http://schemas.microsoft.com/office/powerpoint/2010/main" val="192011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ircuit board&#10;&#10;Description automatically generated">
            <a:extLst>
              <a:ext uri="{FF2B5EF4-FFF2-40B4-BE49-F238E27FC236}">
                <a16:creationId xmlns:a16="http://schemas.microsoft.com/office/drawing/2014/main" id="{81FC02C9-7F1E-4DBC-89C2-AC59E70F51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1382" y="0"/>
            <a:ext cx="1208606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FE3E118-C115-4B11-883D-498B694B7C25}"/>
              </a:ext>
            </a:extLst>
          </p:cNvPr>
          <p:cNvSpPr txBox="1"/>
          <p:nvPr/>
        </p:nvSpPr>
        <p:spPr>
          <a:xfrm>
            <a:off x="2601912" y="5422900"/>
            <a:ext cx="6985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4" tooltip="http://www.bons-plans-voyage-new-york.com/tous-les-bons-plans/bons-plans-sportifs/comprendre-match-football-americain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5" tooltip="https://creativecommons.org/licenses/by-nc-nd/3.0/"/>
              </a:rPr>
              <a:t>CC BY-NC-ND</a:t>
            </a:r>
            <a:endParaRPr lang="en-US" sz="90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3D Model 6" descr="American Football">
                <a:extLst>
                  <a:ext uri="{FF2B5EF4-FFF2-40B4-BE49-F238E27FC236}">
                    <a16:creationId xmlns:a16="http://schemas.microsoft.com/office/drawing/2014/main" id="{AE495348-CE43-4163-9B37-5750E6F87B8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04574549"/>
                  </p:ext>
                </p:extLst>
              </p:nvPr>
            </p:nvGraphicFramePr>
            <p:xfrm rot="3899442">
              <a:off x="8730724" y="3270757"/>
              <a:ext cx="314429" cy="468885"/>
            </p:xfrm>
            <a:graphic>
              <a:graphicData uri="http://schemas.microsoft.com/office/drawing/2017/model3d">
                <am3d:model3d r:embed="rId6">
                  <am3d:spPr>
                    <a:xfrm rot="3899442">
                      <a:off x="0" y="0"/>
                      <a:ext cx="314429" cy="468885"/>
                    </a:xfrm>
                    <a:prstGeom prst="rect">
                      <a:avLst/>
                    </a:prstGeom>
                  </am3d:spPr>
                  <am3d:camera>
                    <am3d:pos x="0" y="0" z="59501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699473" d="1000000"/>
                    <am3d:preTrans dx="0" dy="-9875615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5652028" ay="-653705" az="4126010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47164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3D Model 6" descr="American Football">
                <a:extLst>
                  <a:ext uri="{FF2B5EF4-FFF2-40B4-BE49-F238E27FC236}">
                    <a16:creationId xmlns:a16="http://schemas.microsoft.com/office/drawing/2014/main" id="{AE495348-CE43-4163-9B37-5750E6F87B8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3899442">
                <a:off x="8730724" y="3270757"/>
                <a:ext cx="314429" cy="468885"/>
              </a:xfrm>
              <a:prstGeom prst="rect">
                <a:avLst/>
              </a:prstGeom>
            </p:spPr>
          </p:pic>
        </mc:Fallback>
      </mc:AlternateContent>
      <p:sp>
        <p:nvSpPr>
          <p:cNvPr id="2" name="Oval 1">
            <a:extLst>
              <a:ext uri="{FF2B5EF4-FFF2-40B4-BE49-F238E27FC236}">
                <a16:creationId xmlns:a16="http://schemas.microsoft.com/office/drawing/2014/main" id="{2A77F558-633C-435F-BD16-A7C51143253E}"/>
              </a:ext>
            </a:extLst>
          </p:cNvPr>
          <p:cNvSpPr/>
          <p:nvPr/>
        </p:nvSpPr>
        <p:spPr>
          <a:xfrm>
            <a:off x="3732212" y="2292350"/>
            <a:ext cx="457200" cy="381000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u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8C95204-E3FD-4766-A546-5AAC3DC465A2}"/>
              </a:ext>
            </a:extLst>
          </p:cNvPr>
          <p:cNvSpPr/>
          <p:nvPr/>
        </p:nvSpPr>
        <p:spPr>
          <a:xfrm>
            <a:off x="3503613" y="4132246"/>
            <a:ext cx="381000" cy="391185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9196804-CD7E-4861-B5FC-6E2C94B707F2}"/>
              </a:ext>
            </a:extLst>
          </p:cNvPr>
          <p:cNvSpPr/>
          <p:nvPr/>
        </p:nvSpPr>
        <p:spPr>
          <a:xfrm>
            <a:off x="4951413" y="355023"/>
            <a:ext cx="304800" cy="3810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D50F459-2E5A-4622-9E8A-6FCD5AE0AC12}"/>
              </a:ext>
            </a:extLst>
          </p:cNvPr>
          <p:cNvSpPr/>
          <p:nvPr/>
        </p:nvSpPr>
        <p:spPr>
          <a:xfrm>
            <a:off x="4905375" y="6158922"/>
            <a:ext cx="427036" cy="39427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H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886627B-B7AE-4912-848E-E080DE8C0B30}"/>
              </a:ext>
            </a:extLst>
          </p:cNvPr>
          <p:cNvSpPr/>
          <p:nvPr/>
        </p:nvSpPr>
        <p:spPr>
          <a:xfrm>
            <a:off x="4905375" y="3505200"/>
            <a:ext cx="46038" cy="45719"/>
          </a:xfrm>
          <a:prstGeom prst="roundRect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66263A6-4CDE-4E47-BAB7-D967EF13A116}"/>
              </a:ext>
            </a:extLst>
          </p:cNvPr>
          <p:cNvSpPr/>
          <p:nvPr/>
        </p:nvSpPr>
        <p:spPr>
          <a:xfrm rot="10800000" flipV="1">
            <a:off x="7313613" y="355023"/>
            <a:ext cx="304801" cy="3810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F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EB52DCB-751A-449F-A08C-9AE0CDC1340A}"/>
              </a:ext>
            </a:extLst>
          </p:cNvPr>
          <p:cNvSpPr/>
          <p:nvPr/>
        </p:nvSpPr>
        <p:spPr>
          <a:xfrm>
            <a:off x="7313613" y="6121702"/>
            <a:ext cx="427036" cy="39428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F8EB77B-5D4F-4AEB-ADCA-1D7A7845EEF5}"/>
              </a:ext>
            </a:extLst>
          </p:cNvPr>
          <p:cNvSpPr/>
          <p:nvPr/>
        </p:nvSpPr>
        <p:spPr>
          <a:xfrm>
            <a:off x="9331004" y="3350890"/>
            <a:ext cx="511816" cy="288259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D545D0E3-7CCD-4143-8AA5-8957B1D631EA}"/>
              </a:ext>
            </a:extLst>
          </p:cNvPr>
          <p:cNvSpPr/>
          <p:nvPr/>
        </p:nvSpPr>
        <p:spPr>
          <a:xfrm>
            <a:off x="4646612" y="340126"/>
            <a:ext cx="115968" cy="45719"/>
          </a:xfrm>
          <a:prstGeom prst="hexagon">
            <a:avLst>
              <a:gd name="adj" fmla="val 53984"/>
              <a:gd name="vf" fmla="val 115470"/>
            </a:avLst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ysClr val="windowText" lastClr="000000"/>
                  </a:solidFill>
                </a:ln>
              </a:rPr>
              <a:t>B</a:t>
            </a: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4CD1E94F-0734-413C-A978-ECF7CDCC0E41}"/>
              </a:ext>
            </a:extLst>
          </p:cNvPr>
          <p:cNvSpPr/>
          <p:nvPr/>
        </p:nvSpPr>
        <p:spPr>
          <a:xfrm>
            <a:off x="4646611" y="6553201"/>
            <a:ext cx="133679" cy="152399"/>
          </a:xfrm>
          <a:prstGeom prst="hexagon">
            <a:avLst>
              <a:gd name="adj" fmla="val 53984"/>
              <a:gd name="vf" fmla="val 115470"/>
            </a:avLst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ysClr val="windowText" lastClr="000000"/>
                  </a:solidFill>
                </a:ln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95289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1DD821BC-B70C-4B78-837D-BCABDF0BB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rmAutofit/>
          </a:bodyPr>
          <a:lstStyle/>
          <a:p>
            <a:pPr algn="ctr"/>
            <a:r>
              <a:rPr lang="en-US" dirty="0"/>
              <a:t>Ball Persons and Ball Rotation 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9969053-E217-496D-A366-154C1DA4A6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2414" y="1905000"/>
            <a:ext cx="9144000" cy="4267200"/>
          </a:xfrm>
        </p:spPr>
        <p:txBody>
          <a:bodyPr>
            <a:normAutofit/>
          </a:bodyPr>
          <a:lstStyle/>
          <a:p>
            <a:r>
              <a:rPr lang="en-US" dirty="0"/>
              <a:t>After a COP, new ball always comes from the Press Box side</a:t>
            </a:r>
          </a:p>
          <a:p>
            <a:r>
              <a:rPr lang="en-US" dirty="0"/>
              <a:t>Take your time. Get into a rhythm … keep officiating dead ball action</a:t>
            </a:r>
          </a:p>
          <a:p>
            <a:r>
              <a:rPr lang="en-US" dirty="0"/>
              <a:t>Ball Persons should be position on the back shoulder of the short wings </a:t>
            </a:r>
          </a:p>
          <a:p>
            <a:r>
              <a:rPr lang="en-US" dirty="0"/>
              <a:t>Try to stay with one ball for the most part – Communicate with the players to give you or R the ball after play is over</a:t>
            </a:r>
          </a:p>
          <a:p>
            <a:r>
              <a:rPr lang="en-US" dirty="0"/>
              <a:t>Do not overthink this aspect. Trust the process. </a:t>
            </a:r>
          </a:p>
        </p:txBody>
      </p:sp>
    </p:spTree>
    <p:extLst>
      <p:ext uri="{BB962C8B-B14F-4D97-AF65-F5344CB8AC3E}">
        <p14:creationId xmlns:p14="http://schemas.microsoft.com/office/powerpoint/2010/main" val="58729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ircuit board&#10;&#10;Description automatically generated">
            <a:extLst>
              <a:ext uri="{FF2B5EF4-FFF2-40B4-BE49-F238E27FC236}">
                <a16:creationId xmlns:a16="http://schemas.microsoft.com/office/drawing/2014/main" id="{81FC02C9-7F1E-4DBC-89C2-AC59E70F51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39973" y="12843"/>
            <a:ext cx="1208606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FE3E118-C115-4B11-883D-498B694B7C25}"/>
              </a:ext>
            </a:extLst>
          </p:cNvPr>
          <p:cNvSpPr txBox="1"/>
          <p:nvPr/>
        </p:nvSpPr>
        <p:spPr>
          <a:xfrm>
            <a:off x="2601912" y="5422900"/>
            <a:ext cx="6985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4" tooltip="http://www.bons-plans-voyage-new-york.com/tous-les-bons-plans/bons-plans-sportifs/comprendre-match-football-americain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5" tooltip="https://creativecommons.org/licenses/by-nc-nd/3.0/"/>
              </a:rPr>
              <a:t>CC BY-NC-ND</a:t>
            </a:r>
            <a:endParaRPr lang="en-US" sz="90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3D Model 6" descr="American Football">
                <a:extLst>
                  <a:ext uri="{FF2B5EF4-FFF2-40B4-BE49-F238E27FC236}">
                    <a16:creationId xmlns:a16="http://schemas.microsoft.com/office/drawing/2014/main" id="{AE495348-CE43-4163-9B37-5750E6F87B8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257973460"/>
                  </p:ext>
                </p:extLst>
              </p:nvPr>
            </p:nvGraphicFramePr>
            <p:xfrm rot="3899442">
              <a:off x="4820072" y="3293616"/>
              <a:ext cx="314429" cy="468885"/>
            </p:xfrm>
            <a:graphic>
              <a:graphicData uri="http://schemas.microsoft.com/office/drawing/2017/model3d">
                <am3d:model3d r:embed="rId6">
                  <am3d:spPr>
                    <a:xfrm rot="3899442">
                      <a:off x="0" y="0"/>
                      <a:ext cx="314429" cy="468885"/>
                    </a:xfrm>
                    <a:prstGeom prst="rect">
                      <a:avLst/>
                    </a:prstGeom>
                  </am3d:spPr>
                  <am3d:camera>
                    <am3d:pos x="0" y="0" z="59501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699473" d="1000000"/>
                    <am3d:preTrans dx="0" dy="-9875615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5652028" ay="-653705" az="4126010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47164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3D Model 6" descr="American Football">
                <a:extLst>
                  <a:ext uri="{FF2B5EF4-FFF2-40B4-BE49-F238E27FC236}">
                    <a16:creationId xmlns:a16="http://schemas.microsoft.com/office/drawing/2014/main" id="{AE495348-CE43-4163-9B37-5750E6F87B8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3899442">
                <a:off x="4820072" y="3293616"/>
                <a:ext cx="314429" cy="468885"/>
              </a:xfrm>
              <a:prstGeom prst="rect">
                <a:avLst/>
              </a:prstGeom>
            </p:spPr>
          </p:pic>
        </mc:Fallback>
      </mc:AlternateContent>
      <p:sp>
        <p:nvSpPr>
          <p:cNvPr id="2" name="Oval 1">
            <a:extLst>
              <a:ext uri="{FF2B5EF4-FFF2-40B4-BE49-F238E27FC236}">
                <a16:creationId xmlns:a16="http://schemas.microsoft.com/office/drawing/2014/main" id="{2A77F558-633C-435F-BD16-A7C51143253E}"/>
              </a:ext>
            </a:extLst>
          </p:cNvPr>
          <p:cNvSpPr/>
          <p:nvPr/>
        </p:nvSpPr>
        <p:spPr>
          <a:xfrm>
            <a:off x="3732212" y="2292350"/>
            <a:ext cx="457200" cy="381000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u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8C95204-E3FD-4766-A546-5AAC3DC465A2}"/>
              </a:ext>
            </a:extLst>
          </p:cNvPr>
          <p:cNvSpPr/>
          <p:nvPr/>
        </p:nvSpPr>
        <p:spPr>
          <a:xfrm>
            <a:off x="3503613" y="4132246"/>
            <a:ext cx="381000" cy="391185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9196804-CD7E-4861-B5FC-6E2C94B707F2}"/>
              </a:ext>
            </a:extLst>
          </p:cNvPr>
          <p:cNvSpPr/>
          <p:nvPr/>
        </p:nvSpPr>
        <p:spPr>
          <a:xfrm>
            <a:off x="4951413" y="355023"/>
            <a:ext cx="304800" cy="3810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D50F459-2E5A-4622-9E8A-6FCD5AE0AC12}"/>
              </a:ext>
            </a:extLst>
          </p:cNvPr>
          <p:cNvSpPr/>
          <p:nvPr/>
        </p:nvSpPr>
        <p:spPr>
          <a:xfrm>
            <a:off x="4905375" y="6158922"/>
            <a:ext cx="427036" cy="39427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H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886627B-B7AE-4912-848E-E080DE8C0B30}"/>
              </a:ext>
            </a:extLst>
          </p:cNvPr>
          <p:cNvSpPr/>
          <p:nvPr/>
        </p:nvSpPr>
        <p:spPr>
          <a:xfrm>
            <a:off x="4905375" y="3505200"/>
            <a:ext cx="46038" cy="45719"/>
          </a:xfrm>
          <a:prstGeom prst="roundRect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66263A6-4CDE-4E47-BAB7-D967EF13A116}"/>
              </a:ext>
            </a:extLst>
          </p:cNvPr>
          <p:cNvSpPr/>
          <p:nvPr/>
        </p:nvSpPr>
        <p:spPr>
          <a:xfrm rot="10800000" flipV="1">
            <a:off x="7313613" y="355023"/>
            <a:ext cx="304801" cy="3810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F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EB52DCB-751A-449F-A08C-9AE0CDC1340A}"/>
              </a:ext>
            </a:extLst>
          </p:cNvPr>
          <p:cNvSpPr/>
          <p:nvPr/>
        </p:nvSpPr>
        <p:spPr>
          <a:xfrm>
            <a:off x="7313613" y="6121702"/>
            <a:ext cx="427036" cy="39428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F8EB77B-5D4F-4AEB-ADCA-1D7A7845EEF5}"/>
              </a:ext>
            </a:extLst>
          </p:cNvPr>
          <p:cNvSpPr/>
          <p:nvPr/>
        </p:nvSpPr>
        <p:spPr>
          <a:xfrm>
            <a:off x="7847012" y="3314698"/>
            <a:ext cx="395608" cy="426719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D545D0E3-7CCD-4143-8AA5-8957B1D631EA}"/>
              </a:ext>
            </a:extLst>
          </p:cNvPr>
          <p:cNvSpPr/>
          <p:nvPr/>
        </p:nvSpPr>
        <p:spPr>
          <a:xfrm>
            <a:off x="4433492" y="81046"/>
            <a:ext cx="329088" cy="304799"/>
          </a:xfrm>
          <a:prstGeom prst="hexagon">
            <a:avLst>
              <a:gd name="adj" fmla="val 53984"/>
              <a:gd name="vf" fmla="val 115470"/>
            </a:avLst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ysClr val="windowText" lastClr="000000"/>
                  </a:solidFill>
                </a:ln>
              </a:rPr>
              <a:t>B</a:t>
            </a: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4CD1E94F-0734-413C-A978-ECF7CDCC0E41}"/>
              </a:ext>
            </a:extLst>
          </p:cNvPr>
          <p:cNvSpPr/>
          <p:nvPr/>
        </p:nvSpPr>
        <p:spPr>
          <a:xfrm>
            <a:off x="4451203" y="6400801"/>
            <a:ext cx="329088" cy="304799"/>
          </a:xfrm>
          <a:prstGeom prst="hexagon">
            <a:avLst>
              <a:gd name="adj" fmla="val 53984"/>
              <a:gd name="vf" fmla="val 115470"/>
            </a:avLst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>
                  <a:solidFill>
                    <a:sysClr val="windowText" lastClr="000000"/>
                  </a:solidFill>
                </a:ln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46914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2021 New Mechanics 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2021 New Mechanics for The Umpire Position</a:t>
            </a: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The Umpire lining up in the Offensive Backfield</a:t>
            </a:r>
            <a:r>
              <a:rPr lang="en-US" dirty="0"/>
              <a:t> </a:t>
            </a: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The Basics </a:t>
            </a:r>
          </a:p>
          <a:p>
            <a:r>
              <a:rPr lang="en-US" dirty="0">
                <a:solidFill>
                  <a:srgbClr val="FF0000"/>
                </a:solidFill>
              </a:rPr>
              <a:t>KYK – Know your Keys</a:t>
            </a:r>
          </a:p>
          <a:p>
            <a:r>
              <a:rPr lang="en-US" dirty="0">
                <a:solidFill>
                  <a:srgbClr val="FF0000"/>
                </a:solidFill>
              </a:rPr>
              <a:t>Pre - Snap Routines</a:t>
            </a:r>
          </a:p>
          <a:p>
            <a:r>
              <a:rPr lang="en-US" dirty="0">
                <a:solidFill>
                  <a:srgbClr val="FF0000"/>
                </a:solidFill>
              </a:rPr>
              <a:t>Scrimmage Kicks</a:t>
            </a:r>
          </a:p>
          <a:p>
            <a:r>
              <a:rPr lang="en-US" b="1" dirty="0"/>
              <a:t>Working hand in hand with the Referee – It’s New to the R also…..</a:t>
            </a:r>
          </a:p>
          <a:p>
            <a:endParaRPr lang="en-US" b="1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53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CD4A6872-8DC0-4DAF-8D3A-A263B9507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rmAutofit/>
          </a:bodyPr>
          <a:lstStyle/>
          <a:p>
            <a:r>
              <a:rPr lang="en-US" dirty="0"/>
              <a:t> Basic Offensive Set – Positions of Crew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156F6DBA-CC61-4421-AF73-2CC3C2F80A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2413" y="1905000"/>
            <a:ext cx="4416552" cy="762000"/>
          </a:xfrm>
        </p:spPr>
        <p:txBody>
          <a:bodyPr/>
          <a:lstStyle/>
          <a:p>
            <a:pPr algn="ctr"/>
            <a:r>
              <a:rPr lang="en-US" dirty="0"/>
              <a:t>Umpires </a:t>
            </a:r>
          </a:p>
          <a:p>
            <a:endParaRPr lang="en-US" dirty="0"/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B9EF90F1-D5CB-406F-B633-1FE1331307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22413" y="2819399"/>
            <a:ext cx="4416552" cy="3352801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Some New Stuff  and Some Old</a:t>
            </a:r>
          </a:p>
          <a:p>
            <a:r>
              <a:rPr lang="en-US" dirty="0"/>
              <a:t>New Mechanics  and Certain New Responsibilities</a:t>
            </a:r>
          </a:p>
          <a:p>
            <a:r>
              <a:rPr lang="en-US" dirty="0"/>
              <a:t>YOU ARE  GOING TO RUN A LOT OR  SHOULD I SAY A LOT MORE !!!!!!! Maybe an additional two or three MILES !!</a:t>
            </a:r>
          </a:p>
          <a:p>
            <a:r>
              <a:rPr lang="en-US" dirty="0"/>
              <a:t>Be ready to use and learn what the “BANANA TECHIQUE” is !!!!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123859D0-C95D-4377-8344-ACF78D1473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9860" y="1905000"/>
            <a:ext cx="4416552" cy="762000"/>
          </a:xfrm>
        </p:spPr>
        <p:txBody>
          <a:bodyPr/>
          <a:lstStyle/>
          <a:p>
            <a:pPr algn="ctr"/>
            <a:r>
              <a:rPr lang="en-US" dirty="0"/>
              <a:t>Referees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2AA3E57B-0CFF-46A4-AA54-7F650D126F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9860" y="2819399"/>
            <a:ext cx="4416552" cy="3352801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The White Hat still has the QB as their main KEY.</a:t>
            </a:r>
          </a:p>
          <a:p>
            <a:r>
              <a:rPr lang="en-US" dirty="0"/>
              <a:t>You have the Right Guard and the Right Tackle and is responsible for the RB on his side of the QB.</a:t>
            </a:r>
          </a:p>
          <a:p>
            <a:r>
              <a:rPr lang="en-US" dirty="0"/>
              <a:t>*** Must Trust the Umpire when the QB enters the Umpire side of the field***</a:t>
            </a:r>
          </a:p>
          <a:p>
            <a:r>
              <a:rPr lang="en-US" dirty="0"/>
              <a:t>Some White Hats have stated it’s hard in the beginning after following the QB.</a:t>
            </a:r>
          </a:p>
        </p:txBody>
      </p:sp>
    </p:spTree>
    <p:extLst>
      <p:ext uri="{BB962C8B-B14F-4D97-AF65-F5344CB8AC3E}">
        <p14:creationId xmlns:p14="http://schemas.microsoft.com/office/powerpoint/2010/main" val="465021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ircuit board&#10;&#10;Description automatically generated">
            <a:extLst>
              <a:ext uri="{FF2B5EF4-FFF2-40B4-BE49-F238E27FC236}">
                <a16:creationId xmlns:a16="http://schemas.microsoft.com/office/drawing/2014/main" id="{81FC02C9-7F1E-4DBC-89C2-AC59E70F51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1382" y="0"/>
            <a:ext cx="1208606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FE3E118-C115-4B11-883D-498B694B7C25}"/>
              </a:ext>
            </a:extLst>
          </p:cNvPr>
          <p:cNvSpPr txBox="1"/>
          <p:nvPr/>
        </p:nvSpPr>
        <p:spPr>
          <a:xfrm>
            <a:off x="2601912" y="5422900"/>
            <a:ext cx="6985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4" tooltip="http://www.bons-plans-voyage-new-york.com/tous-les-bons-plans/bons-plans-sportifs/comprendre-match-football-americain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5" tooltip="https://creativecommons.org/licenses/by-nc-nd/3.0/"/>
              </a:rPr>
              <a:t>CC BY-NC-ND</a:t>
            </a:r>
            <a:endParaRPr lang="en-US" sz="90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3D Model 6" descr="American Football">
                <a:extLst>
                  <a:ext uri="{FF2B5EF4-FFF2-40B4-BE49-F238E27FC236}">
                    <a16:creationId xmlns:a16="http://schemas.microsoft.com/office/drawing/2014/main" id="{AE495348-CE43-4163-9B37-5750E6F87B8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96979965"/>
                  </p:ext>
                </p:extLst>
              </p:nvPr>
            </p:nvGraphicFramePr>
            <p:xfrm rot="3899442">
              <a:off x="4719748" y="3260578"/>
              <a:ext cx="314429" cy="468885"/>
            </p:xfrm>
            <a:graphic>
              <a:graphicData uri="http://schemas.microsoft.com/office/drawing/2017/model3d">
                <am3d:model3d r:embed="rId6">
                  <am3d:spPr>
                    <a:xfrm rot="3899442">
                      <a:off x="0" y="0"/>
                      <a:ext cx="314429" cy="468885"/>
                    </a:xfrm>
                    <a:prstGeom prst="rect">
                      <a:avLst/>
                    </a:prstGeom>
                  </am3d:spPr>
                  <am3d:camera>
                    <am3d:pos x="0" y="0" z="59501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699473" d="1000000"/>
                    <am3d:preTrans dx="0" dy="-9875615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5652028" ay="-653705" az="4126010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47164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3D Model 6" descr="American Football">
                <a:extLst>
                  <a:ext uri="{FF2B5EF4-FFF2-40B4-BE49-F238E27FC236}">
                    <a16:creationId xmlns:a16="http://schemas.microsoft.com/office/drawing/2014/main" id="{AE495348-CE43-4163-9B37-5750E6F87B8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3899442">
                <a:off x="4719748" y="3260578"/>
                <a:ext cx="314429" cy="468885"/>
              </a:xfrm>
              <a:prstGeom prst="rect">
                <a:avLst/>
              </a:prstGeom>
            </p:spPr>
          </p:pic>
        </mc:Fallback>
      </mc:AlternateContent>
      <p:sp>
        <p:nvSpPr>
          <p:cNvPr id="2" name="Oval 1">
            <a:extLst>
              <a:ext uri="{FF2B5EF4-FFF2-40B4-BE49-F238E27FC236}">
                <a16:creationId xmlns:a16="http://schemas.microsoft.com/office/drawing/2014/main" id="{2A77F558-633C-435F-BD16-A7C51143253E}"/>
              </a:ext>
            </a:extLst>
          </p:cNvPr>
          <p:cNvSpPr/>
          <p:nvPr/>
        </p:nvSpPr>
        <p:spPr>
          <a:xfrm>
            <a:off x="3732212" y="2292350"/>
            <a:ext cx="457200" cy="381000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u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8C95204-E3FD-4766-A546-5AAC3DC465A2}"/>
              </a:ext>
            </a:extLst>
          </p:cNvPr>
          <p:cNvSpPr/>
          <p:nvPr/>
        </p:nvSpPr>
        <p:spPr>
          <a:xfrm>
            <a:off x="3503613" y="4132246"/>
            <a:ext cx="381000" cy="391185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9196804-CD7E-4861-B5FC-6E2C94B707F2}"/>
              </a:ext>
            </a:extLst>
          </p:cNvPr>
          <p:cNvSpPr/>
          <p:nvPr/>
        </p:nvSpPr>
        <p:spPr>
          <a:xfrm>
            <a:off x="4951413" y="355023"/>
            <a:ext cx="304800" cy="3810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D50F459-2E5A-4622-9E8A-6FCD5AE0AC12}"/>
              </a:ext>
            </a:extLst>
          </p:cNvPr>
          <p:cNvSpPr/>
          <p:nvPr/>
        </p:nvSpPr>
        <p:spPr>
          <a:xfrm>
            <a:off x="4905375" y="6158922"/>
            <a:ext cx="427036" cy="39427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H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886627B-B7AE-4912-848E-E080DE8C0B30}"/>
              </a:ext>
            </a:extLst>
          </p:cNvPr>
          <p:cNvSpPr/>
          <p:nvPr/>
        </p:nvSpPr>
        <p:spPr>
          <a:xfrm>
            <a:off x="4905375" y="3505200"/>
            <a:ext cx="46038" cy="45719"/>
          </a:xfrm>
          <a:prstGeom prst="roundRect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66263A6-4CDE-4E47-BAB7-D967EF13A116}"/>
              </a:ext>
            </a:extLst>
          </p:cNvPr>
          <p:cNvSpPr/>
          <p:nvPr/>
        </p:nvSpPr>
        <p:spPr>
          <a:xfrm rot="10800000" flipV="1">
            <a:off x="7313613" y="355023"/>
            <a:ext cx="304801" cy="3810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F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EB52DCB-751A-449F-A08C-9AE0CDC1340A}"/>
              </a:ext>
            </a:extLst>
          </p:cNvPr>
          <p:cNvSpPr/>
          <p:nvPr/>
        </p:nvSpPr>
        <p:spPr>
          <a:xfrm>
            <a:off x="7313613" y="6121702"/>
            <a:ext cx="427036" cy="39428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F8EB77B-5D4F-4AEB-ADCA-1D7A7845EEF5}"/>
              </a:ext>
            </a:extLst>
          </p:cNvPr>
          <p:cNvSpPr/>
          <p:nvPr/>
        </p:nvSpPr>
        <p:spPr>
          <a:xfrm>
            <a:off x="7740649" y="3448350"/>
            <a:ext cx="511816" cy="288259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19429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KYK – Know Your Keyes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D801C8F-088B-45F3-9F5E-36AD57429D2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Umpire should be between the left Guard and Center – 2 yards from LOS during any IRON CROSS Situation. </a:t>
            </a:r>
          </a:p>
          <a:p>
            <a:r>
              <a:rPr lang="en-US" dirty="0"/>
              <a:t>Need to have good Communications with both OL’s and QB’s before game!</a:t>
            </a:r>
          </a:p>
          <a:p>
            <a:r>
              <a:rPr lang="en-US" dirty="0"/>
              <a:t>U needs to back pedal to position keeping his eyes forward and on his Pre Snap Keys (C – LG – LT)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5C87630-2816-449B-90D7-C3E37D1D123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U – like R, know your Offensive Line – who is eligible who isn’t especially on scrimmage kicks.</a:t>
            </a:r>
          </a:p>
          <a:p>
            <a:r>
              <a:rPr lang="en-US" dirty="0"/>
              <a:t>U – you have the RB or back on the left side of QB </a:t>
            </a:r>
          </a:p>
          <a:p>
            <a:r>
              <a:rPr lang="en-US" dirty="0"/>
              <a:t>It will likely take a few scrimmages/games to feel ‘comfortable.’ Stick with it.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95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rmAutofit/>
          </a:bodyPr>
          <a:lstStyle/>
          <a:p>
            <a:pPr algn="ctr"/>
            <a:r>
              <a:rPr lang="en-US" sz="2700" dirty="0"/>
              <a:t>The “U” is responsible for the          Scrambling QB to his side of Field 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5378E8C-9FCD-4631-BECB-775DDABEA5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2413" y="1905000"/>
            <a:ext cx="4416552" cy="762000"/>
          </a:xfrm>
        </p:spPr>
        <p:txBody>
          <a:bodyPr>
            <a:normAutofit/>
          </a:bodyPr>
          <a:lstStyle/>
          <a:p>
            <a:r>
              <a:rPr lang="en-US" dirty="0"/>
              <a:t>                              Umpire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0148F309-82CA-4B45-AA48-2081008766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22413" y="2819399"/>
            <a:ext cx="4416552" cy="3352801"/>
          </a:xfrm>
        </p:spPr>
        <p:txBody>
          <a:bodyPr>
            <a:normAutofit fontScale="92500" lnSpcReduction="20000"/>
          </a:bodyPr>
          <a:lstStyle/>
          <a:p>
            <a:endParaRPr lang="en-US" dirty="0"/>
          </a:p>
          <a:p>
            <a:r>
              <a:rPr lang="en-US" dirty="0"/>
              <a:t>Has to QB responsibility going to the U’s sideline.</a:t>
            </a:r>
          </a:p>
          <a:p>
            <a:r>
              <a:rPr lang="en-US" dirty="0"/>
              <a:t>Must Help the Short Wings with QB going OOB especially to opposite teams Sideline.</a:t>
            </a:r>
          </a:p>
          <a:p>
            <a:r>
              <a:rPr lang="en-US" dirty="0"/>
              <a:t>U needs to help but not make the call on forward pass / fumble !!!</a:t>
            </a:r>
          </a:p>
          <a:p>
            <a:r>
              <a:rPr lang="en-US" dirty="0"/>
              <a:t>U is secondary with RPS if the QB is on his side.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36330BC2-D354-4903-A0B2-7CBF889626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9860" y="1905000"/>
            <a:ext cx="4416552" cy="762000"/>
          </a:xfrm>
        </p:spPr>
        <p:txBody>
          <a:bodyPr>
            <a:normAutofit/>
          </a:bodyPr>
          <a:lstStyle/>
          <a:p>
            <a:r>
              <a:rPr lang="en-US" dirty="0"/>
              <a:t>                         Referee 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D130C413-3291-4A2C-A5D2-8E76F2A0D3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9860" y="2819399"/>
            <a:ext cx="4416552" cy="3352801"/>
          </a:xfrm>
        </p:spPr>
        <p:txBody>
          <a:bodyPr>
            <a:normAutofit fontScale="92500" lnSpcReduction="20000"/>
          </a:bodyPr>
          <a:lstStyle/>
          <a:p>
            <a:endParaRPr lang="en-US" dirty="0"/>
          </a:p>
          <a:p>
            <a:r>
              <a:rPr lang="en-US" dirty="0"/>
              <a:t>Needs to follow the scrambling QB to the Left side of the formation but not cross in front of the U.</a:t>
            </a:r>
          </a:p>
          <a:p>
            <a:r>
              <a:rPr lang="en-US" dirty="0"/>
              <a:t>Needs  clean up behind the QB if the player scrambles to the left.</a:t>
            </a:r>
          </a:p>
          <a:p>
            <a:r>
              <a:rPr lang="en-US" dirty="0"/>
              <a:t>Referee still has the pass / fumble </a:t>
            </a:r>
          </a:p>
          <a:p>
            <a:r>
              <a:rPr lang="en-US" dirty="0"/>
              <a:t>U keep your bean bag in your pocket</a:t>
            </a:r>
          </a:p>
        </p:txBody>
      </p:sp>
    </p:spTree>
    <p:extLst>
      <p:ext uri="{BB962C8B-B14F-4D97-AF65-F5344CB8AC3E}">
        <p14:creationId xmlns:p14="http://schemas.microsoft.com/office/powerpoint/2010/main" val="179730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SCRIMMAGE KICK FORMATION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            Position of Umpire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Off the left side of the last player lined up on the left end </a:t>
            </a:r>
          </a:p>
          <a:p>
            <a:r>
              <a:rPr lang="en-US" dirty="0"/>
              <a:t>(TACKLE /TIGHT END)</a:t>
            </a:r>
          </a:p>
          <a:p>
            <a:r>
              <a:rPr lang="en-US" dirty="0"/>
              <a:t>You are responsible for protecting the snapper</a:t>
            </a:r>
          </a:p>
          <a:p>
            <a:r>
              <a:rPr lang="en-US" dirty="0"/>
              <a:t>Be aware of 2020 Rule Change covering the defensive alignment on scrimmage kicks. (6-3-14)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                  Responsibilities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Must help the Referee if there is a blocked kick. Must help with goal line if the goal line is in question.</a:t>
            </a:r>
          </a:p>
          <a:p>
            <a:r>
              <a:rPr lang="en-US" dirty="0"/>
              <a:t>After kick the U helps with action around the punter </a:t>
            </a:r>
          </a:p>
          <a:p>
            <a:r>
              <a:rPr lang="en-US" dirty="0"/>
              <a:t>Watches his area and cleans up / head on swivel … proceed slowly downfield following the punt</a:t>
            </a:r>
          </a:p>
        </p:txBody>
      </p:sp>
    </p:spTree>
    <p:extLst>
      <p:ext uri="{BB962C8B-B14F-4D97-AF65-F5344CB8AC3E}">
        <p14:creationId xmlns:p14="http://schemas.microsoft.com/office/powerpoint/2010/main" val="413515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FE3E118-C115-4B11-883D-498B694B7C25}"/>
              </a:ext>
            </a:extLst>
          </p:cNvPr>
          <p:cNvSpPr txBox="1"/>
          <p:nvPr/>
        </p:nvSpPr>
        <p:spPr>
          <a:xfrm>
            <a:off x="2601912" y="5422900"/>
            <a:ext cx="6985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://www.bons-plans-voyage-new-york.com/tous-les-bons-plans/bons-plans-sportifs/comprendre-match-football-americain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nc-nd/3.0/"/>
              </a:rPr>
              <a:t>CC BY-NC-ND</a:t>
            </a:r>
            <a:endParaRPr lang="en-US" sz="900"/>
          </a:p>
        </p:txBody>
      </p:sp>
      <p:pic>
        <p:nvPicPr>
          <p:cNvPr id="5" name="Picture 4" descr="A circuit board&#10;&#10;Description automatically generated">
            <a:extLst>
              <a:ext uri="{FF2B5EF4-FFF2-40B4-BE49-F238E27FC236}">
                <a16:creationId xmlns:a16="http://schemas.microsoft.com/office/drawing/2014/main" id="{81FC02C9-7F1E-4DBC-89C2-AC59E70F51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-66483"/>
            <a:ext cx="12208745" cy="6858000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3D Model 6" descr="American Football">
                <a:extLst>
                  <a:ext uri="{FF2B5EF4-FFF2-40B4-BE49-F238E27FC236}">
                    <a16:creationId xmlns:a16="http://schemas.microsoft.com/office/drawing/2014/main" id="{AE495348-CE43-4163-9B37-5750E6F87B8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38811535"/>
                  </p:ext>
                </p:extLst>
              </p:nvPr>
            </p:nvGraphicFramePr>
            <p:xfrm rot="3899442">
              <a:off x="4896270" y="3260579"/>
              <a:ext cx="314429" cy="468885"/>
            </p:xfrm>
            <a:graphic>
              <a:graphicData uri="http://schemas.microsoft.com/office/drawing/2017/model3d">
                <am3d:model3d r:embed="rId6">
                  <am3d:spPr>
                    <a:xfrm rot="3899442">
                      <a:off x="0" y="0"/>
                      <a:ext cx="314429" cy="468885"/>
                    </a:xfrm>
                    <a:prstGeom prst="rect">
                      <a:avLst/>
                    </a:prstGeom>
                  </am3d:spPr>
                  <am3d:camera>
                    <am3d:pos x="0" y="0" z="59501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699473" d="1000000"/>
                    <am3d:preTrans dx="0" dy="-9875615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5652028" ay="-653705" az="4126010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47164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3D Model 6" descr="American Football">
                <a:extLst>
                  <a:ext uri="{FF2B5EF4-FFF2-40B4-BE49-F238E27FC236}">
                    <a16:creationId xmlns:a16="http://schemas.microsoft.com/office/drawing/2014/main" id="{AE495348-CE43-4163-9B37-5750E6F87B8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3899442">
                <a:off x="4896270" y="3260579"/>
                <a:ext cx="314429" cy="468885"/>
              </a:xfrm>
              <a:prstGeom prst="rect">
                <a:avLst/>
              </a:prstGeom>
            </p:spPr>
          </p:pic>
        </mc:Fallback>
      </mc:AlternateContent>
      <p:sp>
        <p:nvSpPr>
          <p:cNvPr id="3" name="Oval 2">
            <a:extLst>
              <a:ext uri="{FF2B5EF4-FFF2-40B4-BE49-F238E27FC236}">
                <a16:creationId xmlns:a16="http://schemas.microsoft.com/office/drawing/2014/main" id="{48C95204-E3FD-4766-A546-5AAC3DC465A2}"/>
              </a:ext>
            </a:extLst>
          </p:cNvPr>
          <p:cNvSpPr/>
          <p:nvPr/>
        </p:nvSpPr>
        <p:spPr>
          <a:xfrm>
            <a:off x="3059907" y="4115115"/>
            <a:ext cx="381000" cy="277594"/>
          </a:xfrm>
          <a:prstGeom prst="ellipse">
            <a:avLst/>
          </a:prstGeom>
          <a:solidFill>
            <a:schemeClr val="tx1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R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A77F558-633C-435F-BD16-A7C51143253E}"/>
              </a:ext>
            </a:extLst>
          </p:cNvPr>
          <p:cNvSpPr/>
          <p:nvPr/>
        </p:nvSpPr>
        <p:spPr>
          <a:xfrm>
            <a:off x="3556634" y="2464874"/>
            <a:ext cx="274958" cy="317542"/>
          </a:xfrm>
          <a:prstGeom prst="ellipse">
            <a:avLst/>
          </a:prstGeom>
          <a:solidFill>
            <a:schemeClr val="tx1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u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9196804-CD7E-4861-B5FC-6E2C94B707F2}"/>
              </a:ext>
            </a:extLst>
          </p:cNvPr>
          <p:cNvSpPr/>
          <p:nvPr/>
        </p:nvSpPr>
        <p:spPr>
          <a:xfrm>
            <a:off x="4951413" y="355023"/>
            <a:ext cx="304800" cy="3810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D50F459-2E5A-4622-9E8A-6FCD5AE0AC12}"/>
              </a:ext>
            </a:extLst>
          </p:cNvPr>
          <p:cNvSpPr/>
          <p:nvPr/>
        </p:nvSpPr>
        <p:spPr>
          <a:xfrm>
            <a:off x="4905375" y="6158922"/>
            <a:ext cx="427036" cy="39427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H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886627B-B7AE-4912-848E-E080DE8C0B30}"/>
              </a:ext>
            </a:extLst>
          </p:cNvPr>
          <p:cNvSpPr/>
          <p:nvPr/>
        </p:nvSpPr>
        <p:spPr>
          <a:xfrm>
            <a:off x="4905375" y="3505200"/>
            <a:ext cx="46038" cy="45719"/>
          </a:xfrm>
          <a:prstGeom prst="roundRect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66263A6-4CDE-4E47-BAB7-D967EF13A116}"/>
              </a:ext>
            </a:extLst>
          </p:cNvPr>
          <p:cNvSpPr/>
          <p:nvPr/>
        </p:nvSpPr>
        <p:spPr>
          <a:xfrm rot="10800000" flipV="1">
            <a:off x="7313613" y="355023"/>
            <a:ext cx="304801" cy="3810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F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EB52DCB-751A-449F-A08C-9AE0CDC1340A}"/>
              </a:ext>
            </a:extLst>
          </p:cNvPr>
          <p:cNvSpPr/>
          <p:nvPr/>
        </p:nvSpPr>
        <p:spPr>
          <a:xfrm>
            <a:off x="7313613" y="6121702"/>
            <a:ext cx="427036" cy="39428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F8EB77B-5D4F-4AEB-ADCA-1D7A7845EEF5}"/>
              </a:ext>
            </a:extLst>
          </p:cNvPr>
          <p:cNvSpPr/>
          <p:nvPr/>
        </p:nvSpPr>
        <p:spPr>
          <a:xfrm>
            <a:off x="7740649" y="3448350"/>
            <a:ext cx="511816" cy="288259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4161573-FCD6-4E6A-8673-E81C4EE92185}"/>
              </a:ext>
            </a:extLst>
          </p:cNvPr>
          <p:cNvSpPr/>
          <p:nvPr/>
        </p:nvSpPr>
        <p:spPr>
          <a:xfrm>
            <a:off x="3313113" y="3362517"/>
            <a:ext cx="381000" cy="227393"/>
          </a:xfrm>
          <a:prstGeom prst="ellipse">
            <a:avLst/>
          </a:prstGeom>
          <a:solidFill>
            <a:schemeClr val="accent1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F4D75DB-FDA3-454F-BB2A-B400B97760DE}"/>
              </a:ext>
            </a:extLst>
          </p:cNvPr>
          <p:cNvSpPr/>
          <p:nvPr/>
        </p:nvSpPr>
        <p:spPr>
          <a:xfrm>
            <a:off x="4395152" y="3154681"/>
            <a:ext cx="202884" cy="207836"/>
          </a:xfrm>
          <a:prstGeom prst="ellipse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391294E-0913-466D-B64A-B13E4D8CDCBE}"/>
              </a:ext>
            </a:extLst>
          </p:cNvPr>
          <p:cNvSpPr/>
          <p:nvPr/>
        </p:nvSpPr>
        <p:spPr>
          <a:xfrm>
            <a:off x="4395152" y="3589910"/>
            <a:ext cx="202884" cy="227392"/>
          </a:xfrm>
          <a:prstGeom prst="ellipse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7E86B76-DEB6-412A-ADE1-E5670F7096DF}"/>
              </a:ext>
            </a:extLst>
          </p:cNvPr>
          <p:cNvSpPr/>
          <p:nvPr/>
        </p:nvSpPr>
        <p:spPr>
          <a:xfrm>
            <a:off x="4637083" y="3401282"/>
            <a:ext cx="202884" cy="207836"/>
          </a:xfrm>
          <a:prstGeom prst="ellipse">
            <a:avLst/>
          </a:prstGeom>
          <a:solidFill>
            <a:schemeClr val="accent1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D46CEE0-32CF-4199-8823-56D2A481A998}"/>
              </a:ext>
            </a:extLst>
          </p:cNvPr>
          <p:cNvSpPr/>
          <p:nvPr/>
        </p:nvSpPr>
        <p:spPr>
          <a:xfrm>
            <a:off x="4646146" y="3073231"/>
            <a:ext cx="202884" cy="207836"/>
          </a:xfrm>
          <a:prstGeom prst="ellipse">
            <a:avLst/>
          </a:prstGeom>
          <a:solidFill>
            <a:schemeClr val="accent1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CD352C3-ADB4-48C5-905C-149C24C59569}"/>
              </a:ext>
            </a:extLst>
          </p:cNvPr>
          <p:cNvSpPr/>
          <p:nvPr/>
        </p:nvSpPr>
        <p:spPr>
          <a:xfrm flipH="1" flipV="1">
            <a:off x="4734571" y="3507958"/>
            <a:ext cx="99046" cy="45719"/>
          </a:xfrm>
          <a:prstGeom prst="ellipse">
            <a:avLst/>
          </a:prstGeom>
          <a:solidFill>
            <a:schemeClr val="accent1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4F4610D-EC19-454E-8439-14E574AF68D7}"/>
              </a:ext>
            </a:extLst>
          </p:cNvPr>
          <p:cNvSpPr/>
          <p:nvPr/>
        </p:nvSpPr>
        <p:spPr>
          <a:xfrm>
            <a:off x="4637083" y="2751202"/>
            <a:ext cx="202884" cy="207836"/>
          </a:xfrm>
          <a:prstGeom prst="ellipse">
            <a:avLst/>
          </a:prstGeom>
          <a:solidFill>
            <a:schemeClr val="accent1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E0CE3E3-D32F-476C-A22C-A51D047ACF50}"/>
              </a:ext>
            </a:extLst>
          </p:cNvPr>
          <p:cNvSpPr/>
          <p:nvPr/>
        </p:nvSpPr>
        <p:spPr>
          <a:xfrm>
            <a:off x="4649759" y="3802632"/>
            <a:ext cx="202884" cy="207836"/>
          </a:xfrm>
          <a:prstGeom prst="ellipse">
            <a:avLst/>
          </a:prstGeom>
          <a:solidFill>
            <a:schemeClr val="accent1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E191B81-715C-41B8-8B8E-AAA0E213725D}"/>
              </a:ext>
            </a:extLst>
          </p:cNvPr>
          <p:cNvSpPr/>
          <p:nvPr/>
        </p:nvSpPr>
        <p:spPr>
          <a:xfrm flipH="1" flipV="1">
            <a:off x="4633130" y="4206911"/>
            <a:ext cx="202883" cy="164558"/>
          </a:xfrm>
          <a:prstGeom prst="ellipse">
            <a:avLst/>
          </a:prstGeom>
          <a:solidFill>
            <a:schemeClr val="accent1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EED1911-488C-4305-BAAD-400977D53E2C}"/>
              </a:ext>
            </a:extLst>
          </p:cNvPr>
          <p:cNvSpPr/>
          <p:nvPr/>
        </p:nvSpPr>
        <p:spPr>
          <a:xfrm>
            <a:off x="4674070" y="4564636"/>
            <a:ext cx="193692" cy="208184"/>
          </a:xfrm>
          <a:prstGeom prst="ellipse">
            <a:avLst/>
          </a:prstGeom>
          <a:solidFill>
            <a:schemeClr val="accent1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3FCDBDB-A6AA-4693-82A5-544FB954BC9B}"/>
              </a:ext>
            </a:extLst>
          </p:cNvPr>
          <p:cNvSpPr/>
          <p:nvPr/>
        </p:nvSpPr>
        <p:spPr>
          <a:xfrm>
            <a:off x="4654355" y="5095610"/>
            <a:ext cx="193692" cy="208184"/>
          </a:xfrm>
          <a:prstGeom prst="ellipse">
            <a:avLst/>
          </a:prstGeom>
          <a:solidFill>
            <a:schemeClr val="accent1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088A9FE-44CC-466B-B3C0-D16C6C762158}"/>
              </a:ext>
            </a:extLst>
          </p:cNvPr>
          <p:cNvSpPr/>
          <p:nvPr/>
        </p:nvSpPr>
        <p:spPr>
          <a:xfrm>
            <a:off x="4540879" y="1854064"/>
            <a:ext cx="193692" cy="208184"/>
          </a:xfrm>
          <a:prstGeom prst="ellipse">
            <a:avLst/>
          </a:prstGeom>
          <a:solidFill>
            <a:schemeClr val="accent1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lowchart: Process 26">
            <a:extLst>
              <a:ext uri="{FF2B5EF4-FFF2-40B4-BE49-F238E27FC236}">
                <a16:creationId xmlns:a16="http://schemas.microsoft.com/office/drawing/2014/main" id="{E5FC3A2D-B48B-4E25-BDF3-7F2F4B1E85DA}"/>
              </a:ext>
            </a:extLst>
          </p:cNvPr>
          <p:cNvSpPr/>
          <p:nvPr/>
        </p:nvSpPr>
        <p:spPr>
          <a:xfrm>
            <a:off x="5332411" y="2667000"/>
            <a:ext cx="274959" cy="230832"/>
          </a:xfrm>
          <a:prstGeom prst="flowChartProcess">
            <a:avLst/>
          </a:prstGeom>
          <a:solidFill>
            <a:schemeClr val="accent2">
              <a:lumMod val="75000"/>
            </a:schemeClr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lowchart: Process 27">
            <a:extLst>
              <a:ext uri="{FF2B5EF4-FFF2-40B4-BE49-F238E27FC236}">
                <a16:creationId xmlns:a16="http://schemas.microsoft.com/office/drawing/2014/main" id="{78162EB7-CB32-45F9-8822-EE6AA3828679}"/>
              </a:ext>
            </a:extLst>
          </p:cNvPr>
          <p:cNvSpPr/>
          <p:nvPr/>
        </p:nvSpPr>
        <p:spPr>
          <a:xfrm>
            <a:off x="5297180" y="2988461"/>
            <a:ext cx="284782" cy="258585"/>
          </a:xfrm>
          <a:prstGeom prst="flowChartProcess">
            <a:avLst/>
          </a:prstGeom>
          <a:solidFill>
            <a:srgbClr val="7030A0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9" name="Flowchart: Process 28">
            <a:extLst>
              <a:ext uri="{FF2B5EF4-FFF2-40B4-BE49-F238E27FC236}">
                <a16:creationId xmlns:a16="http://schemas.microsoft.com/office/drawing/2014/main" id="{3D023C06-4E30-4594-AF17-07A3152A1EFD}"/>
              </a:ext>
            </a:extLst>
          </p:cNvPr>
          <p:cNvSpPr/>
          <p:nvPr/>
        </p:nvSpPr>
        <p:spPr>
          <a:xfrm>
            <a:off x="5294409" y="3613208"/>
            <a:ext cx="287553" cy="243172"/>
          </a:xfrm>
          <a:prstGeom prst="flowChartProcess">
            <a:avLst/>
          </a:prstGeom>
          <a:solidFill>
            <a:srgbClr val="7030A0"/>
          </a:solidFill>
          <a:ln>
            <a:solidFill>
              <a:srgbClr val="7030A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lowchart: Process 29">
            <a:extLst>
              <a:ext uri="{FF2B5EF4-FFF2-40B4-BE49-F238E27FC236}">
                <a16:creationId xmlns:a16="http://schemas.microsoft.com/office/drawing/2014/main" id="{98C9F328-BD45-4D3E-93EF-C8D58E22C4C2}"/>
              </a:ext>
            </a:extLst>
          </p:cNvPr>
          <p:cNvSpPr/>
          <p:nvPr/>
        </p:nvSpPr>
        <p:spPr>
          <a:xfrm>
            <a:off x="5363385" y="4212079"/>
            <a:ext cx="274959" cy="230832"/>
          </a:xfrm>
          <a:prstGeom prst="flowChartProcess">
            <a:avLst/>
          </a:prstGeom>
          <a:solidFill>
            <a:schemeClr val="accent2">
              <a:lumMod val="75000"/>
            </a:schemeClr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lowchart: Process 30">
            <a:extLst>
              <a:ext uri="{FF2B5EF4-FFF2-40B4-BE49-F238E27FC236}">
                <a16:creationId xmlns:a16="http://schemas.microsoft.com/office/drawing/2014/main" id="{D3F58089-1321-46DD-BB17-17FAAD0CD8BE}"/>
              </a:ext>
            </a:extLst>
          </p:cNvPr>
          <p:cNvSpPr/>
          <p:nvPr/>
        </p:nvSpPr>
        <p:spPr>
          <a:xfrm>
            <a:off x="5323341" y="1854064"/>
            <a:ext cx="274959" cy="230832"/>
          </a:xfrm>
          <a:prstGeom prst="flowChartProcess">
            <a:avLst/>
          </a:prstGeom>
          <a:solidFill>
            <a:schemeClr val="accent2">
              <a:lumMod val="75000"/>
            </a:schemeClr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lowchart: Process 31">
            <a:extLst>
              <a:ext uri="{FF2B5EF4-FFF2-40B4-BE49-F238E27FC236}">
                <a16:creationId xmlns:a16="http://schemas.microsoft.com/office/drawing/2014/main" id="{3EE10E75-64DA-495B-A344-39084B7C6D2F}"/>
              </a:ext>
            </a:extLst>
          </p:cNvPr>
          <p:cNvSpPr/>
          <p:nvPr/>
        </p:nvSpPr>
        <p:spPr>
          <a:xfrm>
            <a:off x="5357301" y="4666353"/>
            <a:ext cx="274959" cy="230832"/>
          </a:xfrm>
          <a:prstGeom prst="flowChartProcess">
            <a:avLst/>
          </a:prstGeom>
          <a:solidFill>
            <a:schemeClr val="accent2">
              <a:lumMod val="75000"/>
            </a:schemeClr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lowchart: Process 32">
            <a:extLst>
              <a:ext uri="{FF2B5EF4-FFF2-40B4-BE49-F238E27FC236}">
                <a16:creationId xmlns:a16="http://schemas.microsoft.com/office/drawing/2014/main" id="{812BD043-B68F-4D68-BCB9-9166D20E2A01}"/>
              </a:ext>
            </a:extLst>
          </p:cNvPr>
          <p:cNvSpPr/>
          <p:nvPr/>
        </p:nvSpPr>
        <p:spPr>
          <a:xfrm>
            <a:off x="5357300" y="5176475"/>
            <a:ext cx="274959" cy="230832"/>
          </a:xfrm>
          <a:prstGeom prst="flowChartProcess">
            <a:avLst/>
          </a:prstGeom>
          <a:solidFill>
            <a:schemeClr val="accent2">
              <a:lumMod val="75000"/>
            </a:schemeClr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lowchart: Process 33">
            <a:extLst>
              <a:ext uri="{FF2B5EF4-FFF2-40B4-BE49-F238E27FC236}">
                <a16:creationId xmlns:a16="http://schemas.microsoft.com/office/drawing/2014/main" id="{84CDE603-34DF-41DF-B4ED-BB41E7F506A8}"/>
              </a:ext>
            </a:extLst>
          </p:cNvPr>
          <p:cNvSpPr/>
          <p:nvPr/>
        </p:nvSpPr>
        <p:spPr>
          <a:xfrm>
            <a:off x="6028236" y="4051433"/>
            <a:ext cx="274959" cy="230832"/>
          </a:xfrm>
          <a:prstGeom prst="flowChartProcess">
            <a:avLst/>
          </a:prstGeom>
          <a:solidFill>
            <a:schemeClr val="accent2">
              <a:lumMod val="75000"/>
            </a:schemeClr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lowchart: Process 34">
            <a:extLst>
              <a:ext uri="{FF2B5EF4-FFF2-40B4-BE49-F238E27FC236}">
                <a16:creationId xmlns:a16="http://schemas.microsoft.com/office/drawing/2014/main" id="{925BB2A7-0534-477C-89C6-0A250B85731B}"/>
              </a:ext>
            </a:extLst>
          </p:cNvPr>
          <p:cNvSpPr/>
          <p:nvPr/>
        </p:nvSpPr>
        <p:spPr>
          <a:xfrm>
            <a:off x="7343455" y="3692665"/>
            <a:ext cx="274959" cy="230832"/>
          </a:xfrm>
          <a:prstGeom prst="flowChartProcess">
            <a:avLst/>
          </a:prstGeom>
          <a:solidFill>
            <a:schemeClr val="accent2">
              <a:lumMod val="75000"/>
            </a:schemeClr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lowchart: Process 35">
            <a:extLst>
              <a:ext uri="{FF2B5EF4-FFF2-40B4-BE49-F238E27FC236}">
                <a16:creationId xmlns:a16="http://schemas.microsoft.com/office/drawing/2014/main" id="{CDEE05C3-506A-4FCE-8F1C-E9E60067A1E1}"/>
              </a:ext>
            </a:extLst>
          </p:cNvPr>
          <p:cNvSpPr/>
          <p:nvPr/>
        </p:nvSpPr>
        <p:spPr>
          <a:xfrm>
            <a:off x="6121771" y="3057185"/>
            <a:ext cx="274959" cy="270232"/>
          </a:xfrm>
          <a:prstGeom prst="flowChartProcess">
            <a:avLst/>
          </a:prstGeom>
          <a:solidFill>
            <a:schemeClr val="accent2">
              <a:lumMod val="75000"/>
            </a:schemeClr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56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B6DBB-BB52-4526-9EC5-3FFA2FD3B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BACK JUDGE SPOTTING BALL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CB8E0E-BACD-4914-8DC2-E8A0BBF52B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During certain down field plays the BACK JUDGE can and should </a:t>
            </a:r>
          </a:p>
          <a:p>
            <a:pPr marL="0" indent="0">
              <a:buNone/>
            </a:pPr>
            <a:r>
              <a:rPr lang="en-US" dirty="0"/>
              <a:t>“SPOT THE BALL”. </a:t>
            </a:r>
          </a:p>
          <a:p>
            <a:pPr marL="0" indent="0">
              <a:buNone/>
            </a:pPr>
            <a:r>
              <a:rPr lang="en-US" dirty="0"/>
              <a:t>Should stay with the Ball until Umpire gets into position !</a:t>
            </a:r>
          </a:p>
          <a:p>
            <a:pPr marL="0" indent="0">
              <a:buNone/>
            </a:pPr>
            <a:r>
              <a:rPr lang="en-US" dirty="0"/>
              <a:t>This will happen on plays that are + 30 yards downfield even if the ball is in the side zone.</a:t>
            </a:r>
          </a:p>
        </p:txBody>
      </p:sp>
    </p:spTree>
    <p:extLst>
      <p:ext uri="{BB962C8B-B14F-4D97-AF65-F5344CB8AC3E}">
        <p14:creationId xmlns:p14="http://schemas.microsoft.com/office/powerpoint/2010/main" val="2955280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halkboard 16x9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/>
        </a:blipFill>
      </a:bgFillStyleLst>
    </a:fmtScheme>
  </a:themeElements>
  <a:objectDefaults>
    <a:spDef>
      <a:spPr>
        <a:ln>
          <a:miter lim="800000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name="TF00001018.potx" id="{D19C2884-2C55-4C1A-A5C2-5D03FF1F35A4}" vid="{5F7A9C6A-558C-4654-B762-2F22BC904FAE}"/>
    </a:ext>
  </a:extLst>
</a:theme>
</file>

<file path=ppt/theme/theme2.xml><?xml version="1.0" encoding="utf-8"?>
<a:theme xmlns:a="http://schemas.openxmlformats.org/drawingml/2006/main" name="Office Them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1762</TotalTime>
  <Words>794</Words>
  <Application>Microsoft Office PowerPoint</Application>
  <PresentationFormat>Custom</PresentationFormat>
  <Paragraphs>112</Paragraphs>
  <Slides>12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Consolas</vt:lpstr>
      <vt:lpstr>Corbel</vt:lpstr>
      <vt:lpstr>Chalkboard 16x9</vt:lpstr>
      <vt:lpstr>New Umpire Mechanics                 For 2021      </vt:lpstr>
      <vt:lpstr>2021 New Mechanics </vt:lpstr>
      <vt:lpstr> Basic Offensive Set – Positions of Crew</vt:lpstr>
      <vt:lpstr>PowerPoint Presentation</vt:lpstr>
      <vt:lpstr>KYK – Know Your Keyes</vt:lpstr>
      <vt:lpstr>The “U” is responsible for the          Scrambling QB to his side of Field </vt:lpstr>
      <vt:lpstr>        SCRIMMAGE KICK FORMATION </vt:lpstr>
      <vt:lpstr>PowerPoint Presentation</vt:lpstr>
      <vt:lpstr>BACK JUDGE SPOTTING BALL</vt:lpstr>
      <vt:lpstr>PowerPoint Presentation</vt:lpstr>
      <vt:lpstr>Ball Persons and Ball Rotation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Layout</dc:title>
  <dc:creator>Bruce Cronauer</dc:creator>
  <cp:lastModifiedBy>William Fleming</cp:lastModifiedBy>
  <cp:revision>40</cp:revision>
  <cp:lastPrinted>2021-03-08T15:02:37Z</cp:lastPrinted>
  <dcterms:created xsi:type="dcterms:W3CDTF">2020-05-23T23:52:23Z</dcterms:created>
  <dcterms:modified xsi:type="dcterms:W3CDTF">2021-03-10T12:58:15Z</dcterms:modified>
</cp:coreProperties>
</file>